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rts/chart1.xml" ContentType="application/vnd.openxmlformats-officedocument.drawingml.chart+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1"/>
  </p:sldMasterIdLst>
  <p:notesMasterIdLst>
    <p:notesMasterId r:id="rId117"/>
  </p:notesMasterIdLst>
  <p:handoutMasterIdLst>
    <p:handoutMasterId r:id="rId118"/>
  </p:handoutMasterIdLst>
  <p:sldIdLst>
    <p:sldId id="447" r:id="rId2"/>
    <p:sldId id="451" r:id="rId3"/>
    <p:sldId id="448" r:id="rId4"/>
    <p:sldId id="348" r:id="rId5"/>
    <p:sldId id="366" r:id="rId6"/>
    <p:sldId id="403" r:id="rId7"/>
    <p:sldId id="404" r:id="rId8"/>
    <p:sldId id="359" r:id="rId9"/>
    <p:sldId id="405" r:id="rId10"/>
    <p:sldId id="406" r:id="rId11"/>
    <p:sldId id="351" r:id="rId12"/>
    <p:sldId id="352" r:id="rId13"/>
    <p:sldId id="288" r:id="rId14"/>
    <p:sldId id="407" r:id="rId15"/>
    <p:sldId id="349" r:id="rId16"/>
    <p:sldId id="400" r:id="rId17"/>
    <p:sldId id="353" r:id="rId18"/>
    <p:sldId id="289" r:id="rId19"/>
    <p:sldId id="354" r:id="rId20"/>
    <p:sldId id="355" r:id="rId21"/>
    <p:sldId id="409" r:id="rId22"/>
    <p:sldId id="390" r:id="rId23"/>
    <p:sldId id="373" r:id="rId24"/>
    <p:sldId id="449" r:id="rId25"/>
    <p:sldId id="375" r:id="rId26"/>
    <p:sldId id="410" r:id="rId27"/>
    <p:sldId id="376" r:id="rId28"/>
    <p:sldId id="411" r:id="rId29"/>
    <p:sldId id="412" r:id="rId30"/>
    <p:sldId id="413" r:id="rId31"/>
    <p:sldId id="414" r:id="rId32"/>
    <p:sldId id="415" r:id="rId33"/>
    <p:sldId id="452" r:id="rId34"/>
    <p:sldId id="378" r:id="rId35"/>
    <p:sldId id="435" r:id="rId36"/>
    <p:sldId id="436" r:id="rId37"/>
    <p:sldId id="437" r:id="rId38"/>
    <p:sldId id="438" r:id="rId39"/>
    <p:sldId id="439" r:id="rId40"/>
    <p:sldId id="417" r:id="rId41"/>
    <p:sldId id="418" r:id="rId42"/>
    <p:sldId id="463" r:id="rId43"/>
    <p:sldId id="419" r:id="rId44"/>
    <p:sldId id="420" r:id="rId45"/>
    <p:sldId id="513" r:id="rId46"/>
    <p:sldId id="514" r:id="rId47"/>
    <p:sldId id="515" r:id="rId48"/>
    <p:sldId id="516" r:id="rId49"/>
    <p:sldId id="462" r:id="rId50"/>
    <p:sldId id="455" r:id="rId51"/>
    <p:sldId id="517" r:id="rId52"/>
    <p:sldId id="440" r:id="rId53"/>
    <p:sldId id="441" r:id="rId54"/>
    <p:sldId id="442" r:id="rId55"/>
    <p:sldId id="382" r:id="rId56"/>
    <p:sldId id="401" r:id="rId57"/>
    <p:sldId id="391" r:id="rId58"/>
    <p:sldId id="356" r:id="rId59"/>
    <p:sldId id="466" r:id="rId60"/>
    <p:sldId id="511" r:id="rId61"/>
    <p:sldId id="467" r:id="rId62"/>
    <p:sldId id="468" r:id="rId63"/>
    <p:sldId id="469" r:id="rId64"/>
    <p:sldId id="470" r:id="rId65"/>
    <p:sldId id="471" r:id="rId66"/>
    <p:sldId id="472" r:id="rId67"/>
    <p:sldId id="473" r:id="rId68"/>
    <p:sldId id="474" r:id="rId69"/>
    <p:sldId id="475" r:id="rId70"/>
    <p:sldId id="476" r:id="rId71"/>
    <p:sldId id="478" r:id="rId72"/>
    <p:sldId id="479" r:id="rId73"/>
    <p:sldId id="480" r:id="rId74"/>
    <p:sldId id="481" r:id="rId75"/>
    <p:sldId id="482" r:id="rId76"/>
    <p:sldId id="483" r:id="rId77"/>
    <p:sldId id="484" r:id="rId78"/>
    <p:sldId id="464" r:id="rId79"/>
    <p:sldId id="485" r:id="rId80"/>
    <p:sldId id="486" r:id="rId81"/>
    <p:sldId id="487" r:id="rId82"/>
    <p:sldId id="488" r:id="rId83"/>
    <p:sldId id="489" r:id="rId84"/>
    <p:sldId id="490" r:id="rId85"/>
    <p:sldId id="491" r:id="rId86"/>
    <p:sldId id="492" r:id="rId87"/>
    <p:sldId id="493" r:id="rId88"/>
    <p:sldId id="494" r:id="rId89"/>
    <p:sldId id="495" r:id="rId90"/>
    <p:sldId id="502" r:id="rId91"/>
    <p:sldId id="503" r:id="rId92"/>
    <p:sldId id="504" r:id="rId93"/>
    <p:sldId id="505" r:id="rId94"/>
    <p:sldId id="506" r:id="rId95"/>
    <p:sldId id="394" r:id="rId96"/>
    <p:sldId id="295" r:id="rId97"/>
    <p:sldId id="512" r:id="rId98"/>
    <p:sldId id="402" r:id="rId99"/>
    <p:sldId id="443" r:id="rId100"/>
    <p:sldId id="298" r:id="rId101"/>
    <p:sldId id="299" r:id="rId102"/>
    <p:sldId id="300" r:id="rId103"/>
    <p:sldId id="326" r:id="rId104"/>
    <p:sldId id="398" r:id="rId105"/>
    <p:sldId id="397" r:id="rId106"/>
    <p:sldId id="328" r:id="rId107"/>
    <p:sldId id="329" r:id="rId108"/>
    <p:sldId id="330" r:id="rId109"/>
    <p:sldId id="344" r:id="rId110"/>
    <p:sldId id="331" r:id="rId111"/>
    <p:sldId id="446" r:id="rId112"/>
    <p:sldId id="332" r:id="rId113"/>
    <p:sldId id="333" r:id="rId114"/>
    <p:sldId id="457" r:id="rId115"/>
    <p:sldId id="445" r:id="rId116"/>
  </p:sldIdLst>
  <p:sldSz cx="9144000" cy="6858000" type="screen4x3"/>
  <p:notesSz cx="6858000" cy="9144000"/>
  <p:custDataLst>
    <p:tags r:id="rId120"/>
  </p:custDataLst>
  <p:defaultTextStyle>
    <a:defPPr>
      <a:defRPr lang="en-US"/>
    </a:defPPr>
    <a:lvl1pPr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1pPr>
    <a:lvl2pPr marL="4572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2pPr>
    <a:lvl3pPr marL="9144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3pPr>
    <a:lvl4pPr marL="13716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4pPr>
    <a:lvl5pPr marL="18288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5pPr>
    <a:lvl6pPr marL="2286000" algn="l" defTabSz="457200" rtl="0" eaLnBrk="1" latinLnBrk="0" hangingPunct="1">
      <a:defRPr sz="2000" kern="1200">
        <a:solidFill>
          <a:srgbClr val="292929"/>
        </a:solidFill>
        <a:latin typeface="Arial" pitchFamily="21" charset="0"/>
        <a:ea typeface="Arial" pitchFamily="21" charset="0"/>
        <a:cs typeface="Arial" pitchFamily="21" charset="0"/>
      </a:defRPr>
    </a:lvl6pPr>
    <a:lvl7pPr marL="2743200" algn="l" defTabSz="457200" rtl="0" eaLnBrk="1" latinLnBrk="0" hangingPunct="1">
      <a:defRPr sz="2000" kern="1200">
        <a:solidFill>
          <a:srgbClr val="292929"/>
        </a:solidFill>
        <a:latin typeface="Arial" pitchFamily="21" charset="0"/>
        <a:ea typeface="Arial" pitchFamily="21" charset="0"/>
        <a:cs typeface="Arial" pitchFamily="21" charset="0"/>
      </a:defRPr>
    </a:lvl7pPr>
    <a:lvl8pPr marL="3200400" algn="l" defTabSz="457200" rtl="0" eaLnBrk="1" latinLnBrk="0" hangingPunct="1">
      <a:defRPr sz="2000" kern="1200">
        <a:solidFill>
          <a:srgbClr val="292929"/>
        </a:solidFill>
        <a:latin typeface="Arial" pitchFamily="21" charset="0"/>
        <a:ea typeface="Arial" pitchFamily="21" charset="0"/>
        <a:cs typeface="Arial" pitchFamily="21" charset="0"/>
      </a:defRPr>
    </a:lvl8pPr>
    <a:lvl9pPr marL="3657600" algn="l" defTabSz="457200" rtl="0" eaLnBrk="1" latinLnBrk="0" hangingPunct="1">
      <a:defRPr sz="2000" kern="1200">
        <a:solidFill>
          <a:srgbClr val="292929"/>
        </a:solidFill>
        <a:latin typeface="Arial" pitchFamily="21" charset="0"/>
        <a:ea typeface="Arial" pitchFamily="21" charset="0"/>
        <a:cs typeface="Arial" pitchFamily="21"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st" initials="SM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418"/>
    <a:srgbClr val="F7B507"/>
    <a:srgbClr val="FA9106"/>
    <a:srgbClr val="F15A22"/>
    <a:srgbClr val="F1FAFD"/>
    <a:srgbClr val="E9F7FB"/>
    <a:srgbClr val="E55725"/>
    <a:srgbClr val="BDE6F2"/>
    <a:srgbClr val="292929"/>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154" autoAdjust="0"/>
    <p:restoredTop sz="78840" autoAdjust="0"/>
  </p:normalViewPr>
  <p:slideViewPr>
    <p:cSldViewPr>
      <p:cViewPr varScale="1">
        <p:scale>
          <a:sx n="81" d="100"/>
          <a:sy n="81" d="100"/>
        </p:scale>
        <p:origin x="-192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160"/>
    </p:cViewPr>
  </p:sorterViewPr>
  <p:notesViewPr>
    <p:cSldViewPr>
      <p:cViewPr varScale="1">
        <p:scale>
          <a:sx n="60" d="100"/>
          <a:sy n="60" d="100"/>
        </p:scale>
        <p:origin x="-249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ags" Target="tags/tag1.xml"/><Relationship Id="rId121" Type="http://schemas.openxmlformats.org/officeDocument/2006/relationships/commentAuthors" Target="commentAuthors.xml"/><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notesMaster" Target="notesMasters/notesMaster1.xml"/><Relationship Id="rId118" Type="http://schemas.openxmlformats.org/officeDocument/2006/relationships/handoutMaster" Target="handoutMasters/handoutMaster1.xml"/><Relationship Id="rId119" Type="http://schemas.openxmlformats.org/officeDocument/2006/relationships/printerSettings" Target="printerSettings/printerSettings1.bin"/><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User:00-current-working-set:chart-exampl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Scope</c:v>
                </c:pt>
              </c:strCache>
            </c:strRef>
          </c:tx>
          <c:val>
            <c:numRef>
              <c:f>Sheet1!$B$2:$B$11</c:f>
              <c:numCache>
                <c:formatCode>General</c:formatCode>
                <c:ptCount val="10"/>
                <c:pt idx="0">
                  <c:v>178.0</c:v>
                </c:pt>
                <c:pt idx="1">
                  <c:v>178.0</c:v>
                </c:pt>
                <c:pt idx="2">
                  <c:v>184.0</c:v>
                </c:pt>
                <c:pt idx="3">
                  <c:v>184.0</c:v>
                </c:pt>
                <c:pt idx="4">
                  <c:v>184.0</c:v>
                </c:pt>
                <c:pt idx="5">
                  <c:v>184.0</c:v>
                </c:pt>
                <c:pt idx="6">
                  <c:v>192.0</c:v>
                </c:pt>
                <c:pt idx="7">
                  <c:v>192.0</c:v>
                </c:pt>
                <c:pt idx="8">
                  <c:v>192.0</c:v>
                </c:pt>
                <c:pt idx="9">
                  <c:v>192.0</c:v>
                </c:pt>
              </c:numCache>
            </c:numRef>
          </c:val>
          <c:smooth val="0"/>
        </c:ser>
        <c:ser>
          <c:idx val="1"/>
          <c:order val="1"/>
          <c:tx>
            <c:strRef>
              <c:f>Sheet1!$C$1</c:f>
              <c:strCache>
                <c:ptCount val="1"/>
                <c:pt idx="0">
                  <c:v>Done</c:v>
                </c:pt>
              </c:strCache>
            </c:strRef>
          </c:tx>
          <c:val>
            <c:numRef>
              <c:f>Sheet1!$C$2:$C$11</c:f>
              <c:numCache>
                <c:formatCode>General</c:formatCode>
                <c:ptCount val="10"/>
                <c:pt idx="0">
                  <c:v>0.0</c:v>
                </c:pt>
                <c:pt idx="1">
                  <c:v>8.0</c:v>
                </c:pt>
                <c:pt idx="2">
                  <c:v>16.0</c:v>
                </c:pt>
                <c:pt idx="3">
                  <c:v>37.0</c:v>
                </c:pt>
                <c:pt idx="4">
                  <c:v>68.0</c:v>
                </c:pt>
                <c:pt idx="5">
                  <c:v>75.0</c:v>
                </c:pt>
                <c:pt idx="6">
                  <c:v>108.0</c:v>
                </c:pt>
                <c:pt idx="7">
                  <c:v>136.0</c:v>
                </c:pt>
                <c:pt idx="8">
                  <c:v>156.0</c:v>
                </c:pt>
                <c:pt idx="9">
                  <c:v>180.0</c:v>
                </c:pt>
              </c:numCache>
            </c:numRef>
          </c:val>
          <c:smooth val="0"/>
        </c:ser>
        <c:dLbls>
          <c:showLegendKey val="0"/>
          <c:showVal val="0"/>
          <c:showCatName val="0"/>
          <c:showSerName val="0"/>
          <c:showPercent val="0"/>
          <c:showBubbleSize val="0"/>
        </c:dLbls>
        <c:marker val="1"/>
        <c:smooth val="0"/>
        <c:axId val="536388264"/>
        <c:axId val="536197880"/>
      </c:lineChart>
      <c:catAx>
        <c:axId val="536388264"/>
        <c:scaling>
          <c:orientation val="minMax"/>
        </c:scaling>
        <c:delete val="0"/>
        <c:axPos val="b"/>
        <c:majorTickMark val="out"/>
        <c:minorTickMark val="none"/>
        <c:tickLblPos val="nextTo"/>
        <c:txPr>
          <a:bodyPr/>
          <a:lstStyle/>
          <a:p>
            <a:pPr>
              <a:defRPr lang="en-US"/>
            </a:pPr>
            <a:endParaRPr lang="en-US"/>
          </a:p>
        </c:txPr>
        <c:crossAx val="536197880"/>
        <c:crosses val="autoZero"/>
        <c:auto val="1"/>
        <c:lblAlgn val="ctr"/>
        <c:lblOffset val="100"/>
        <c:noMultiLvlLbl val="0"/>
      </c:catAx>
      <c:valAx>
        <c:axId val="536197880"/>
        <c:scaling>
          <c:orientation val="minMax"/>
        </c:scaling>
        <c:delete val="0"/>
        <c:axPos val="l"/>
        <c:majorGridlines/>
        <c:numFmt formatCode="General" sourceLinked="1"/>
        <c:majorTickMark val="out"/>
        <c:minorTickMark val="none"/>
        <c:tickLblPos val="nextTo"/>
        <c:txPr>
          <a:bodyPr/>
          <a:lstStyle/>
          <a:p>
            <a:pPr>
              <a:defRPr lang="en-US"/>
            </a:pPr>
            <a:endParaRPr lang="en-US"/>
          </a:p>
        </c:txPr>
        <c:crossAx val="536388264"/>
        <c:crosses val="autoZero"/>
        <c:crossBetween val="between"/>
      </c:valAx>
    </c:plotArea>
    <c:legend>
      <c:legendPos val="r"/>
      <c:layout/>
      <c:overlay val="0"/>
      <c:txPr>
        <a:bodyPr/>
        <a:lstStyle/>
        <a:p>
          <a:pPr>
            <a:defRPr lang="en-US"/>
          </a:pPr>
          <a:endParaRPr lang="en-US"/>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FE7E-0871-4F68-8C8F-E2EDA3C59B5A}" type="doc">
      <dgm:prSet loTypeId="urn:microsoft.com/office/officeart/2005/8/layout/radial4" loCatId="relationship" qsTypeId="urn:microsoft.com/office/officeart/2005/8/quickstyle/simple1" qsCatId="simple" csTypeId="urn:microsoft.com/office/officeart/2005/8/colors/accent6_2" csCatId="accent6" phldr="1"/>
      <dgm:spPr/>
      <dgm:t>
        <a:bodyPr/>
        <a:lstStyle/>
        <a:p>
          <a:endParaRPr lang="en-US"/>
        </a:p>
      </dgm:t>
    </dgm:pt>
    <dgm:pt modelId="{D8C9CA20-8719-4B4D-948E-69DC15FDE113}">
      <dgm:prSet phldrT="[Text]"/>
      <dgm:spPr/>
      <dgm:t>
        <a:bodyPr/>
        <a:lstStyle/>
        <a:p>
          <a:r>
            <a:rPr lang="en-US" dirty="0" smtClean="0"/>
            <a:t>Release Planning</a:t>
          </a:r>
          <a:endParaRPr lang="en-US" dirty="0"/>
        </a:p>
      </dgm:t>
    </dgm:pt>
    <dgm:pt modelId="{553D7C06-2222-4E08-B048-259403D4E1A2}" type="parTrans" cxnId="{FFB5341F-0A4A-4161-87D7-50F9CCBB0BCD}">
      <dgm:prSet/>
      <dgm:spPr/>
      <dgm:t>
        <a:bodyPr/>
        <a:lstStyle/>
        <a:p>
          <a:endParaRPr lang="en-US"/>
        </a:p>
      </dgm:t>
    </dgm:pt>
    <dgm:pt modelId="{8F73A453-915E-4E1E-8F9C-BC444AFDFE9D}" type="sibTrans" cxnId="{FFB5341F-0A4A-4161-87D7-50F9CCBB0BCD}">
      <dgm:prSet/>
      <dgm:spPr/>
      <dgm:t>
        <a:bodyPr/>
        <a:lstStyle/>
        <a:p>
          <a:endParaRPr lang="en-US"/>
        </a:p>
      </dgm:t>
    </dgm:pt>
    <dgm:pt modelId="{1FFAA958-2692-4B39-B496-7428A8677919}">
      <dgm:prSet phldrT="[Text]"/>
      <dgm:spPr/>
      <dgm:t>
        <a:bodyPr/>
        <a:lstStyle/>
        <a:p>
          <a:r>
            <a:rPr lang="en-US" dirty="0" smtClean="0"/>
            <a:t>Development Capacity (Velocity)</a:t>
          </a:r>
          <a:endParaRPr lang="en-US" dirty="0"/>
        </a:p>
      </dgm:t>
    </dgm:pt>
    <dgm:pt modelId="{FB1EBE62-B225-4418-A5BD-0CF09ACB17FD}" type="parTrans" cxnId="{1D491BE6-802D-45A3-A8CC-D2F1462217D6}">
      <dgm:prSet/>
      <dgm:spPr/>
      <dgm:t>
        <a:bodyPr/>
        <a:lstStyle/>
        <a:p>
          <a:endParaRPr lang="en-US"/>
        </a:p>
      </dgm:t>
    </dgm:pt>
    <dgm:pt modelId="{DA1B8D22-AA17-41FA-93CC-5C31B6F338EC}" type="sibTrans" cxnId="{1D491BE6-802D-45A3-A8CC-D2F1462217D6}">
      <dgm:prSet/>
      <dgm:spPr/>
      <dgm:t>
        <a:bodyPr/>
        <a:lstStyle/>
        <a:p>
          <a:endParaRPr lang="en-US"/>
        </a:p>
      </dgm:t>
    </dgm:pt>
    <dgm:pt modelId="{0F3BD7C9-E877-40DE-B5FB-57617AE4106B}">
      <dgm:prSet phldrT="[Text]"/>
      <dgm:spPr/>
      <dgm:t>
        <a:bodyPr/>
        <a:lstStyle/>
        <a:p>
          <a:r>
            <a:rPr lang="en-US" dirty="0" smtClean="0"/>
            <a:t>Release Success Criteria</a:t>
          </a:r>
          <a:endParaRPr lang="en-US" dirty="0"/>
        </a:p>
      </dgm:t>
    </dgm:pt>
    <dgm:pt modelId="{4A0741D4-58A6-4112-BE4F-8A1C9D58077E}" type="parTrans" cxnId="{5EB957E0-8AF0-486F-8A26-FADB1E9994E7}">
      <dgm:prSet/>
      <dgm:spPr/>
      <dgm:t>
        <a:bodyPr/>
        <a:lstStyle/>
        <a:p>
          <a:endParaRPr lang="en-US"/>
        </a:p>
      </dgm:t>
    </dgm:pt>
    <dgm:pt modelId="{7CBA15A8-24F6-4D33-9154-3BF7596D5A84}" type="sibTrans" cxnId="{5EB957E0-8AF0-486F-8A26-FADB1E9994E7}">
      <dgm:prSet/>
      <dgm:spPr/>
      <dgm:t>
        <a:bodyPr/>
        <a:lstStyle/>
        <a:p>
          <a:endParaRPr lang="en-US"/>
        </a:p>
      </dgm:t>
    </dgm:pt>
    <dgm:pt modelId="{8F9ABADC-29A9-4D2D-AA12-479203747C75}">
      <dgm:prSet phldrT="[Text]"/>
      <dgm:spPr/>
      <dgm:t>
        <a:bodyPr/>
        <a:lstStyle/>
        <a:p>
          <a:r>
            <a:rPr lang="en-US" dirty="0" smtClean="0"/>
            <a:t>Master Story List</a:t>
          </a:r>
          <a:endParaRPr lang="en-US" dirty="0"/>
        </a:p>
      </dgm:t>
    </dgm:pt>
    <dgm:pt modelId="{1FB8E732-90A2-453B-AA13-C472BC17D40F}" type="parTrans" cxnId="{54C7D5EC-E0A2-467E-A968-9169E9071BAB}">
      <dgm:prSet/>
      <dgm:spPr/>
      <dgm:t>
        <a:bodyPr/>
        <a:lstStyle/>
        <a:p>
          <a:endParaRPr lang="en-US"/>
        </a:p>
      </dgm:t>
    </dgm:pt>
    <dgm:pt modelId="{DFF55309-4CFE-49E9-BB14-D6E378A76D02}" type="sibTrans" cxnId="{54C7D5EC-E0A2-467E-A968-9169E9071BAB}">
      <dgm:prSet/>
      <dgm:spPr/>
      <dgm:t>
        <a:bodyPr/>
        <a:lstStyle/>
        <a:p>
          <a:endParaRPr lang="en-US"/>
        </a:p>
      </dgm:t>
    </dgm:pt>
    <dgm:pt modelId="{AA16A4E6-E4A4-4795-A864-DA91714FB691}">
      <dgm:prSet phldrT="[Text]"/>
      <dgm:spPr/>
      <dgm:t>
        <a:bodyPr/>
        <a:lstStyle/>
        <a:p>
          <a:r>
            <a:rPr lang="en-US" dirty="0" smtClean="0"/>
            <a:t>Release Constraints</a:t>
          </a:r>
          <a:endParaRPr lang="en-US" dirty="0"/>
        </a:p>
      </dgm:t>
    </dgm:pt>
    <dgm:pt modelId="{FF811326-2507-48AF-9D5C-816F4189A1C7}" type="parTrans" cxnId="{B3884D76-1EFF-461F-9BEE-41FF3B212FEE}">
      <dgm:prSet/>
      <dgm:spPr/>
      <dgm:t>
        <a:bodyPr/>
        <a:lstStyle/>
        <a:p>
          <a:endParaRPr lang="en-US"/>
        </a:p>
      </dgm:t>
    </dgm:pt>
    <dgm:pt modelId="{F70EE4F4-F05C-4549-B878-7BE9DAB6A646}" type="sibTrans" cxnId="{B3884D76-1EFF-461F-9BEE-41FF3B212FEE}">
      <dgm:prSet/>
      <dgm:spPr/>
      <dgm:t>
        <a:bodyPr/>
        <a:lstStyle/>
        <a:p>
          <a:endParaRPr lang="en-US"/>
        </a:p>
      </dgm:t>
    </dgm:pt>
    <dgm:pt modelId="{CA3D83D9-AAB0-4980-967B-E87B4620FA4F}">
      <dgm:prSet phldrT="[Text]"/>
      <dgm:spPr/>
      <dgm:t>
        <a:bodyPr/>
        <a:lstStyle/>
        <a:p>
          <a:r>
            <a:rPr lang="en-US" dirty="0" smtClean="0"/>
            <a:t>Dependencies</a:t>
          </a:r>
          <a:endParaRPr lang="en-US" dirty="0"/>
        </a:p>
      </dgm:t>
    </dgm:pt>
    <dgm:pt modelId="{8E609EE0-0609-485C-9481-FF95609103B4}" type="parTrans" cxnId="{441D06E2-0306-4EBC-865A-41D728A91E35}">
      <dgm:prSet/>
      <dgm:spPr/>
      <dgm:t>
        <a:bodyPr/>
        <a:lstStyle/>
        <a:p>
          <a:endParaRPr lang="en-AU"/>
        </a:p>
      </dgm:t>
    </dgm:pt>
    <dgm:pt modelId="{2CE6B226-53B3-4161-BE12-6B485E804168}" type="sibTrans" cxnId="{441D06E2-0306-4EBC-865A-41D728A91E35}">
      <dgm:prSet/>
      <dgm:spPr/>
      <dgm:t>
        <a:bodyPr/>
        <a:lstStyle/>
        <a:p>
          <a:endParaRPr lang="en-AU"/>
        </a:p>
      </dgm:t>
    </dgm:pt>
    <dgm:pt modelId="{5A7C1802-256D-834A-801A-5BCE49B12432}">
      <dgm:prSet phldrT="[Text]"/>
      <dgm:spPr/>
      <dgm:t>
        <a:bodyPr/>
        <a:lstStyle/>
        <a:p>
          <a:r>
            <a:rPr lang="en-US" dirty="0" smtClean="0"/>
            <a:t>High level tech architecture</a:t>
          </a:r>
          <a:endParaRPr lang="en-US" dirty="0"/>
        </a:p>
      </dgm:t>
    </dgm:pt>
    <dgm:pt modelId="{B75B0443-8DBF-BD42-B792-977C389DBCAD}" type="parTrans" cxnId="{BB59007E-3D48-3B44-B956-471FFCF346D2}">
      <dgm:prSet/>
      <dgm:spPr/>
      <dgm:t>
        <a:bodyPr/>
        <a:lstStyle/>
        <a:p>
          <a:endParaRPr lang="en-US"/>
        </a:p>
      </dgm:t>
    </dgm:pt>
    <dgm:pt modelId="{FF3B22B3-3BC5-9047-9C0E-1AFC7D6A34A8}" type="sibTrans" cxnId="{BB59007E-3D48-3B44-B956-471FFCF346D2}">
      <dgm:prSet/>
      <dgm:spPr/>
      <dgm:t>
        <a:bodyPr/>
        <a:lstStyle/>
        <a:p>
          <a:endParaRPr lang="en-US"/>
        </a:p>
      </dgm:t>
    </dgm:pt>
    <dgm:pt modelId="{F8B062C2-A641-734D-B0FE-89D2AE137699}">
      <dgm:prSet phldrT="[Text]"/>
      <dgm:spPr/>
      <dgm:t>
        <a:bodyPr/>
        <a:lstStyle/>
        <a:p>
          <a:r>
            <a:rPr lang="en-US" dirty="0" smtClean="0"/>
            <a:t>Cross Functional Requirements</a:t>
          </a:r>
          <a:endParaRPr lang="en-US" dirty="0"/>
        </a:p>
      </dgm:t>
    </dgm:pt>
    <dgm:pt modelId="{70C62F92-798F-B94A-9E8B-5E8980778F14}" type="parTrans" cxnId="{203A01B3-BE46-B249-BF89-E86D69A061FC}">
      <dgm:prSet/>
      <dgm:spPr/>
      <dgm:t>
        <a:bodyPr/>
        <a:lstStyle/>
        <a:p>
          <a:endParaRPr lang="en-US"/>
        </a:p>
      </dgm:t>
    </dgm:pt>
    <dgm:pt modelId="{2EF83453-092E-BD4A-811C-6CFEC37B0356}" type="sibTrans" cxnId="{203A01B3-BE46-B249-BF89-E86D69A061FC}">
      <dgm:prSet/>
      <dgm:spPr/>
      <dgm:t>
        <a:bodyPr/>
        <a:lstStyle/>
        <a:p>
          <a:endParaRPr lang="en-US"/>
        </a:p>
      </dgm:t>
    </dgm:pt>
    <dgm:pt modelId="{BAF62429-799E-406A-BBE8-4B2D787BA15E}" type="pres">
      <dgm:prSet presAssocID="{DCFCFE7E-0871-4F68-8C8F-E2EDA3C59B5A}" presName="cycle" presStyleCnt="0">
        <dgm:presLayoutVars>
          <dgm:chMax val="1"/>
          <dgm:dir/>
          <dgm:animLvl val="ctr"/>
          <dgm:resizeHandles val="exact"/>
        </dgm:presLayoutVars>
      </dgm:prSet>
      <dgm:spPr/>
      <dgm:t>
        <a:bodyPr/>
        <a:lstStyle/>
        <a:p>
          <a:endParaRPr lang="en-US"/>
        </a:p>
      </dgm:t>
    </dgm:pt>
    <dgm:pt modelId="{F3B72385-66F3-4900-9746-B7BD8E7E2084}" type="pres">
      <dgm:prSet presAssocID="{D8C9CA20-8719-4B4D-948E-69DC15FDE113}" presName="centerShape" presStyleLbl="node0" presStyleIdx="0" presStyleCnt="1"/>
      <dgm:spPr/>
      <dgm:t>
        <a:bodyPr/>
        <a:lstStyle/>
        <a:p>
          <a:endParaRPr lang="en-US"/>
        </a:p>
      </dgm:t>
    </dgm:pt>
    <dgm:pt modelId="{0B3A26B6-E6DF-4EA8-A839-AADCB9C0AA0C}" type="pres">
      <dgm:prSet presAssocID="{FB1EBE62-B225-4418-A5BD-0CF09ACB17FD}" presName="parTrans" presStyleLbl="bgSibTrans2D1" presStyleIdx="0" presStyleCnt="7"/>
      <dgm:spPr/>
      <dgm:t>
        <a:bodyPr/>
        <a:lstStyle/>
        <a:p>
          <a:endParaRPr lang="en-US"/>
        </a:p>
      </dgm:t>
    </dgm:pt>
    <dgm:pt modelId="{E00BFA3D-59B1-4A0E-A696-5E2D91C79D42}" type="pres">
      <dgm:prSet presAssocID="{1FFAA958-2692-4B39-B496-7428A8677919}" presName="node" presStyleLbl="node1" presStyleIdx="0" presStyleCnt="7">
        <dgm:presLayoutVars>
          <dgm:bulletEnabled val="1"/>
        </dgm:presLayoutVars>
      </dgm:prSet>
      <dgm:spPr/>
      <dgm:t>
        <a:bodyPr/>
        <a:lstStyle/>
        <a:p>
          <a:endParaRPr lang="en-US"/>
        </a:p>
      </dgm:t>
    </dgm:pt>
    <dgm:pt modelId="{E6193D27-AF5C-45FE-B966-B596D6490015}" type="pres">
      <dgm:prSet presAssocID="{4A0741D4-58A6-4112-BE4F-8A1C9D58077E}" presName="parTrans" presStyleLbl="bgSibTrans2D1" presStyleIdx="1" presStyleCnt="7"/>
      <dgm:spPr/>
      <dgm:t>
        <a:bodyPr/>
        <a:lstStyle/>
        <a:p>
          <a:endParaRPr lang="en-US"/>
        </a:p>
      </dgm:t>
    </dgm:pt>
    <dgm:pt modelId="{84E0F912-16A0-4952-BF2D-070116CF83A8}" type="pres">
      <dgm:prSet presAssocID="{0F3BD7C9-E877-40DE-B5FB-57617AE4106B}" presName="node" presStyleLbl="node1" presStyleIdx="1" presStyleCnt="7">
        <dgm:presLayoutVars>
          <dgm:bulletEnabled val="1"/>
        </dgm:presLayoutVars>
      </dgm:prSet>
      <dgm:spPr/>
      <dgm:t>
        <a:bodyPr/>
        <a:lstStyle/>
        <a:p>
          <a:endParaRPr lang="en-US"/>
        </a:p>
      </dgm:t>
    </dgm:pt>
    <dgm:pt modelId="{6EA4297C-3603-4777-9EAC-5EBFE940B6DE}" type="pres">
      <dgm:prSet presAssocID="{1FB8E732-90A2-453B-AA13-C472BC17D40F}" presName="parTrans" presStyleLbl="bgSibTrans2D1" presStyleIdx="2" presStyleCnt="7"/>
      <dgm:spPr/>
      <dgm:t>
        <a:bodyPr/>
        <a:lstStyle/>
        <a:p>
          <a:endParaRPr lang="en-US"/>
        </a:p>
      </dgm:t>
    </dgm:pt>
    <dgm:pt modelId="{2942B9EA-B5E3-4962-8FAF-9C8189CE9F38}" type="pres">
      <dgm:prSet presAssocID="{8F9ABADC-29A9-4D2D-AA12-479203747C75}" presName="node" presStyleLbl="node1" presStyleIdx="2" presStyleCnt="7">
        <dgm:presLayoutVars>
          <dgm:bulletEnabled val="1"/>
        </dgm:presLayoutVars>
      </dgm:prSet>
      <dgm:spPr/>
      <dgm:t>
        <a:bodyPr/>
        <a:lstStyle/>
        <a:p>
          <a:endParaRPr lang="en-US"/>
        </a:p>
      </dgm:t>
    </dgm:pt>
    <dgm:pt modelId="{128AE0D5-BB52-4C63-9761-29A36C6C80D3}" type="pres">
      <dgm:prSet presAssocID="{FF811326-2507-48AF-9D5C-816F4189A1C7}" presName="parTrans" presStyleLbl="bgSibTrans2D1" presStyleIdx="3" presStyleCnt="7"/>
      <dgm:spPr/>
      <dgm:t>
        <a:bodyPr/>
        <a:lstStyle/>
        <a:p>
          <a:endParaRPr lang="en-US"/>
        </a:p>
      </dgm:t>
    </dgm:pt>
    <dgm:pt modelId="{5A76C602-0F66-4F7C-9928-A44B30174DC0}" type="pres">
      <dgm:prSet presAssocID="{AA16A4E6-E4A4-4795-A864-DA91714FB691}" presName="node" presStyleLbl="node1" presStyleIdx="3" presStyleCnt="7">
        <dgm:presLayoutVars>
          <dgm:bulletEnabled val="1"/>
        </dgm:presLayoutVars>
      </dgm:prSet>
      <dgm:spPr/>
      <dgm:t>
        <a:bodyPr/>
        <a:lstStyle/>
        <a:p>
          <a:endParaRPr lang="en-US"/>
        </a:p>
      </dgm:t>
    </dgm:pt>
    <dgm:pt modelId="{7CB89112-9D0B-419B-92AA-66E323C05E09}" type="pres">
      <dgm:prSet presAssocID="{8E609EE0-0609-485C-9481-FF95609103B4}" presName="parTrans" presStyleLbl="bgSibTrans2D1" presStyleIdx="4" presStyleCnt="7"/>
      <dgm:spPr/>
      <dgm:t>
        <a:bodyPr/>
        <a:lstStyle/>
        <a:p>
          <a:endParaRPr lang="en-AU"/>
        </a:p>
      </dgm:t>
    </dgm:pt>
    <dgm:pt modelId="{51CF050F-619A-4668-96E6-02D6D33F283E}" type="pres">
      <dgm:prSet presAssocID="{CA3D83D9-AAB0-4980-967B-E87B4620FA4F}" presName="node" presStyleLbl="node1" presStyleIdx="4" presStyleCnt="7">
        <dgm:presLayoutVars>
          <dgm:bulletEnabled val="1"/>
        </dgm:presLayoutVars>
      </dgm:prSet>
      <dgm:spPr/>
      <dgm:t>
        <a:bodyPr/>
        <a:lstStyle/>
        <a:p>
          <a:endParaRPr lang="en-AU"/>
        </a:p>
      </dgm:t>
    </dgm:pt>
    <dgm:pt modelId="{9B9CD70D-43BE-9F4A-B442-D163281370FF}" type="pres">
      <dgm:prSet presAssocID="{B75B0443-8DBF-BD42-B792-977C389DBCAD}" presName="parTrans" presStyleLbl="bgSibTrans2D1" presStyleIdx="5" presStyleCnt="7"/>
      <dgm:spPr/>
      <dgm:t>
        <a:bodyPr/>
        <a:lstStyle/>
        <a:p>
          <a:endParaRPr lang="en-US"/>
        </a:p>
      </dgm:t>
    </dgm:pt>
    <dgm:pt modelId="{04ADCBA9-CC3D-1B4C-9452-225CD6C0CEA2}" type="pres">
      <dgm:prSet presAssocID="{5A7C1802-256D-834A-801A-5BCE49B12432}" presName="node" presStyleLbl="node1" presStyleIdx="5" presStyleCnt="7">
        <dgm:presLayoutVars>
          <dgm:bulletEnabled val="1"/>
        </dgm:presLayoutVars>
      </dgm:prSet>
      <dgm:spPr/>
      <dgm:t>
        <a:bodyPr/>
        <a:lstStyle/>
        <a:p>
          <a:endParaRPr lang="en-US"/>
        </a:p>
      </dgm:t>
    </dgm:pt>
    <dgm:pt modelId="{AA900F43-2299-604A-975B-017033491A83}" type="pres">
      <dgm:prSet presAssocID="{70C62F92-798F-B94A-9E8B-5E8980778F14}" presName="parTrans" presStyleLbl="bgSibTrans2D1" presStyleIdx="6" presStyleCnt="7"/>
      <dgm:spPr/>
      <dgm:t>
        <a:bodyPr/>
        <a:lstStyle/>
        <a:p>
          <a:endParaRPr lang="en-US"/>
        </a:p>
      </dgm:t>
    </dgm:pt>
    <dgm:pt modelId="{DDBE8D30-D51A-574A-82AE-AFABA422487C}" type="pres">
      <dgm:prSet presAssocID="{F8B062C2-A641-734D-B0FE-89D2AE137699}" presName="node" presStyleLbl="node1" presStyleIdx="6" presStyleCnt="7">
        <dgm:presLayoutVars>
          <dgm:bulletEnabled val="1"/>
        </dgm:presLayoutVars>
      </dgm:prSet>
      <dgm:spPr/>
      <dgm:t>
        <a:bodyPr/>
        <a:lstStyle/>
        <a:p>
          <a:endParaRPr lang="en-US"/>
        </a:p>
      </dgm:t>
    </dgm:pt>
  </dgm:ptLst>
  <dgm:cxnLst>
    <dgm:cxn modelId="{61739E7A-F6E3-E74B-BD76-EC1307ED7F94}" type="presOf" srcId="{8F9ABADC-29A9-4D2D-AA12-479203747C75}" destId="{2942B9EA-B5E3-4962-8FAF-9C8189CE9F38}" srcOrd="0" destOrd="0" presId="urn:microsoft.com/office/officeart/2005/8/layout/radial4"/>
    <dgm:cxn modelId="{54C7D5EC-E0A2-467E-A968-9169E9071BAB}" srcId="{D8C9CA20-8719-4B4D-948E-69DC15FDE113}" destId="{8F9ABADC-29A9-4D2D-AA12-479203747C75}" srcOrd="2" destOrd="0" parTransId="{1FB8E732-90A2-453B-AA13-C472BC17D40F}" sibTransId="{DFF55309-4CFE-49E9-BB14-D6E378A76D02}"/>
    <dgm:cxn modelId="{54BA46A2-298E-FD44-9326-3062A09A0750}" type="presOf" srcId="{5A7C1802-256D-834A-801A-5BCE49B12432}" destId="{04ADCBA9-CC3D-1B4C-9452-225CD6C0CEA2}" srcOrd="0" destOrd="0" presId="urn:microsoft.com/office/officeart/2005/8/layout/radial4"/>
    <dgm:cxn modelId="{0D065BA7-ECDB-7045-A4A5-CE0EDD4639E4}" type="presOf" srcId="{CA3D83D9-AAB0-4980-967B-E87B4620FA4F}" destId="{51CF050F-619A-4668-96E6-02D6D33F283E}" srcOrd="0" destOrd="0" presId="urn:microsoft.com/office/officeart/2005/8/layout/radial4"/>
    <dgm:cxn modelId="{467947D8-CF1C-3E49-8613-8FC68D8BCE04}" type="presOf" srcId="{DCFCFE7E-0871-4F68-8C8F-E2EDA3C59B5A}" destId="{BAF62429-799E-406A-BBE8-4B2D787BA15E}" srcOrd="0" destOrd="0" presId="urn:microsoft.com/office/officeart/2005/8/layout/radial4"/>
    <dgm:cxn modelId="{B91BE5B6-02C7-BE4D-90FF-D5374139C635}" type="presOf" srcId="{FB1EBE62-B225-4418-A5BD-0CF09ACB17FD}" destId="{0B3A26B6-E6DF-4EA8-A839-AADCB9C0AA0C}" srcOrd="0" destOrd="0" presId="urn:microsoft.com/office/officeart/2005/8/layout/radial4"/>
    <dgm:cxn modelId="{9E30E147-3521-0A48-9E0D-EE2C4FD65AE9}" type="presOf" srcId="{1FFAA958-2692-4B39-B496-7428A8677919}" destId="{E00BFA3D-59B1-4A0E-A696-5E2D91C79D42}" srcOrd="0" destOrd="0" presId="urn:microsoft.com/office/officeart/2005/8/layout/radial4"/>
    <dgm:cxn modelId="{441D06E2-0306-4EBC-865A-41D728A91E35}" srcId="{D8C9CA20-8719-4B4D-948E-69DC15FDE113}" destId="{CA3D83D9-AAB0-4980-967B-E87B4620FA4F}" srcOrd="4" destOrd="0" parTransId="{8E609EE0-0609-485C-9481-FF95609103B4}" sibTransId="{2CE6B226-53B3-4161-BE12-6B485E804168}"/>
    <dgm:cxn modelId="{5EB957E0-8AF0-486F-8A26-FADB1E9994E7}" srcId="{D8C9CA20-8719-4B4D-948E-69DC15FDE113}" destId="{0F3BD7C9-E877-40DE-B5FB-57617AE4106B}" srcOrd="1" destOrd="0" parTransId="{4A0741D4-58A6-4112-BE4F-8A1C9D58077E}" sibTransId="{7CBA15A8-24F6-4D33-9154-3BF7596D5A84}"/>
    <dgm:cxn modelId="{BB59007E-3D48-3B44-B956-471FFCF346D2}" srcId="{D8C9CA20-8719-4B4D-948E-69DC15FDE113}" destId="{5A7C1802-256D-834A-801A-5BCE49B12432}" srcOrd="5" destOrd="0" parTransId="{B75B0443-8DBF-BD42-B792-977C389DBCAD}" sibTransId="{FF3B22B3-3BC5-9047-9C0E-1AFC7D6A34A8}"/>
    <dgm:cxn modelId="{CA3E8B20-3939-1343-8687-669CE1B75C7C}" type="presOf" srcId="{0F3BD7C9-E877-40DE-B5FB-57617AE4106B}" destId="{84E0F912-16A0-4952-BF2D-070116CF83A8}" srcOrd="0" destOrd="0" presId="urn:microsoft.com/office/officeart/2005/8/layout/radial4"/>
    <dgm:cxn modelId="{941D84DB-C70C-9D47-B671-51E89B6059C9}" type="presOf" srcId="{8E609EE0-0609-485C-9481-FF95609103B4}" destId="{7CB89112-9D0B-419B-92AA-66E323C05E09}" srcOrd="0" destOrd="0" presId="urn:microsoft.com/office/officeart/2005/8/layout/radial4"/>
    <dgm:cxn modelId="{8EC5252A-7734-FF41-8823-8990267A7C92}" type="presOf" srcId="{D8C9CA20-8719-4B4D-948E-69DC15FDE113}" destId="{F3B72385-66F3-4900-9746-B7BD8E7E2084}" srcOrd="0" destOrd="0" presId="urn:microsoft.com/office/officeart/2005/8/layout/radial4"/>
    <dgm:cxn modelId="{1D491BE6-802D-45A3-A8CC-D2F1462217D6}" srcId="{D8C9CA20-8719-4B4D-948E-69DC15FDE113}" destId="{1FFAA958-2692-4B39-B496-7428A8677919}" srcOrd="0" destOrd="0" parTransId="{FB1EBE62-B225-4418-A5BD-0CF09ACB17FD}" sibTransId="{DA1B8D22-AA17-41FA-93CC-5C31B6F338EC}"/>
    <dgm:cxn modelId="{3162EC28-D7D2-F64C-B66F-C2FB214E5BFA}" type="presOf" srcId="{B75B0443-8DBF-BD42-B792-977C389DBCAD}" destId="{9B9CD70D-43BE-9F4A-B442-D163281370FF}" srcOrd="0" destOrd="0" presId="urn:microsoft.com/office/officeart/2005/8/layout/radial4"/>
    <dgm:cxn modelId="{55248CEB-A15A-8148-B8DF-FECCED114F70}" type="presOf" srcId="{4A0741D4-58A6-4112-BE4F-8A1C9D58077E}" destId="{E6193D27-AF5C-45FE-B966-B596D6490015}" srcOrd="0" destOrd="0" presId="urn:microsoft.com/office/officeart/2005/8/layout/radial4"/>
    <dgm:cxn modelId="{34B0F2D1-F0D3-5643-87AA-650D415F9720}" type="presOf" srcId="{FF811326-2507-48AF-9D5C-816F4189A1C7}" destId="{128AE0D5-BB52-4C63-9761-29A36C6C80D3}" srcOrd="0" destOrd="0" presId="urn:microsoft.com/office/officeart/2005/8/layout/radial4"/>
    <dgm:cxn modelId="{203A01B3-BE46-B249-BF89-E86D69A061FC}" srcId="{D8C9CA20-8719-4B4D-948E-69DC15FDE113}" destId="{F8B062C2-A641-734D-B0FE-89D2AE137699}" srcOrd="6" destOrd="0" parTransId="{70C62F92-798F-B94A-9E8B-5E8980778F14}" sibTransId="{2EF83453-092E-BD4A-811C-6CFEC37B0356}"/>
    <dgm:cxn modelId="{75BCC4D5-4532-4D4F-81AC-C4755F151466}" type="presOf" srcId="{AA16A4E6-E4A4-4795-A864-DA91714FB691}" destId="{5A76C602-0F66-4F7C-9928-A44B30174DC0}" srcOrd="0" destOrd="0" presId="urn:microsoft.com/office/officeart/2005/8/layout/radial4"/>
    <dgm:cxn modelId="{DAF7BA18-8267-9742-B580-1931D2EB62D9}" type="presOf" srcId="{F8B062C2-A641-734D-B0FE-89D2AE137699}" destId="{DDBE8D30-D51A-574A-82AE-AFABA422487C}" srcOrd="0" destOrd="0" presId="urn:microsoft.com/office/officeart/2005/8/layout/radial4"/>
    <dgm:cxn modelId="{B3884D76-1EFF-461F-9BEE-41FF3B212FEE}" srcId="{D8C9CA20-8719-4B4D-948E-69DC15FDE113}" destId="{AA16A4E6-E4A4-4795-A864-DA91714FB691}" srcOrd="3" destOrd="0" parTransId="{FF811326-2507-48AF-9D5C-816F4189A1C7}" sibTransId="{F70EE4F4-F05C-4549-B878-7BE9DAB6A646}"/>
    <dgm:cxn modelId="{E4AC6367-CA3E-2345-B8FB-D7732F197124}" type="presOf" srcId="{70C62F92-798F-B94A-9E8B-5E8980778F14}" destId="{AA900F43-2299-604A-975B-017033491A83}" srcOrd="0" destOrd="0" presId="urn:microsoft.com/office/officeart/2005/8/layout/radial4"/>
    <dgm:cxn modelId="{FFB5341F-0A4A-4161-87D7-50F9CCBB0BCD}" srcId="{DCFCFE7E-0871-4F68-8C8F-E2EDA3C59B5A}" destId="{D8C9CA20-8719-4B4D-948E-69DC15FDE113}" srcOrd="0" destOrd="0" parTransId="{553D7C06-2222-4E08-B048-259403D4E1A2}" sibTransId="{8F73A453-915E-4E1E-8F9C-BC444AFDFE9D}"/>
    <dgm:cxn modelId="{8FC67DBB-33B9-DE42-9132-B140334CB93E}" type="presOf" srcId="{1FB8E732-90A2-453B-AA13-C472BC17D40F}" destId="{6EA4297C-3603-4777-9EAC-5EBFE940B6DE}" srcOrd="0" destOrd="0" presId="urn:microsoft.com/office/officeart/2005/8/layout/radial4"/>
    <dgm:cxn modelId="{9D9A232D-2933-9B4C-8AFB-A2423C8E5AB8}" type="presParOf" srcId="{BAF62429-799E-406A-BBE8-4B2D787BA15E}" destId="{F3B72385-66F3-4900-9746-B7BD8E7E2084}" srcOrd="0" destOrd="0" presId="urn:microsoft.com/office/officeart/2005/8/layout/radial4"/>
    <dgm:cxn modelId="{B764D11A-79E5-DA41-8DD0-F651AFE56210}" type="presParOf" srcId="{BAF62429-799E-406A-BBE8-4B2D787BA15E}" destId="{0B3A26B6-E6DF-4EA8-A839-AADCB9C0AA0C}" srcOrd="1" destOrd="0" presId="urn:microsoft.com/office/officeart/2005/8/layout/radial4"/>
    <dgm:cxn modelId="{F3FE3DF6-3CC2-C245-93C7-3547EED96718}" type="presParOf" srcId="{BAF62429-799E-406A-BBE8-4B2D787BA15E}" destId="{E00BFA3D-59B1-4A0E-A696-5E2D91C79D42}" srcOrd="2" destOrd="0" presId="urn:microsoft.com/office/officeart/2005/8/layout/radial4"/>
    <dgm:cxn modelId="{B7F4F0E4-54F1-0447-891C-FC48BC01D268}" type="presParOf" srcId="{BAF62429-799E-406A-BBE8-4B2D787BA15E}" destId="{E6193D27-AF5C-45FE-B966-B596D6490015}" srcOrd="3" destOrd="0" presId="urn:microsoft.com/office/officeart/2005/8/layout/radial4"/>
    <dgm:cxn modelId="{51C69D07-DCB6-FB44-89E7-AF7BADB58296}" type="presParOf" srcId="{BAF62429-799E-406A-BBE8-4B2D787BA15E}" destId="{84E0F912-16A0-4952-BF2D-070116CF83A8}" srcOrd="4" destOrd="0" presId="urn:microsoft.com/office/officeart/2005/8/layout/radial4"/>
    <dgm:cxn modelId="{C5F020CE-D0CF-054E-9B50-6BD22E7EB140}" type="presParOf" srcId="{BAF62429-799E-406A-BBE8-4B2D787BA15E}" destId="{6EA4297C-3603-4777-9EAC-5EBFE940B6DE}" srcOrd="5" destOrd="0" presId="urn:microsoft.com/office/officeart/2005/8/layout/radial4"/>
    <dgm:cxn modelId="{C2B63365-82DD-5F41-8F8B-2A70770C5E2C}" type="presParOf" srcId="{BAF62429-799E-406A-BBE8-4B2D787BA15E}" destId="{2942B9EA-B5E3-4962-8FAF-9C8189CE9F38}" srcOrd="6" destOrd="0" presId="urn:microsoft.com/office/officeart/2005/8/layout/radial4"/>
    <dgm:cxn modelId="{305AFC31-5D4C-8842-900C-60686AA50AD4}" type="presParOf" srcId="{BAF62429-799E-406A-BBE8-4B2D787BA15E}" destId="{128AE0D5-BB52-4C63-9761-29A36C6C80D3}" srcOrd="7" destOrd="0" presId="urn:microsoft.com/office/officeart/2005/8/layout/radial4"/>
    <dgm:cxn modelId="{6FCF1D64-E776-594E-AA1C-6822D2E4A0BB}" type="presParOf" srcId="{BAF62429-799E-406A-BBE8-4B2D787BA15E}" destId="{5A76C602-0F66-4F7C-9928-A44B30174DC0}" srcOrd="8" destOrd="0" presId="urn:microsoft.com/office/officeart/2005/8/layout/radial4"/>
    <dgm:cxn modelId="{D21E3584-7779-E544-B262-3883373C973E}" type="presParOf" srcId="{BAF62429-799E-406A-BBE8-4B2D787BA15E}" destId="{7CB89112-9D0B-419B-92AA-66E323C05E09}" srcOrd="9" destOrd="0" presId="urn:microsoft.com/office/officeart/2005/8/layout/radial4"/>
    <dgm:cxn modelId="{9DF6FEB7-AA3D-6647-B98D-26300EA89BC5}" type="presParOf" srcId="{BAF62429-799E-406A-BBE8-4B2D787BA15E}" destId="{51CF050F-619A-4668-96E6-02D6D33F283E}" srcOrd="10" destOrd="0" presId="urn:microsoft.com/office/officeart/2005/8/layout/radial4"/>
    <dgm:cxn modelId="{2094C878-9B95-4F44-9077-EBB45AA17DCA}" type="presParOf" srcId="{BAF62429-799E-406A-BBE8-4B2D787BA15E}" destId="{9B9CD70D-43BE-9F4A-B442-D163281370FF}" srcOrd="11" destOrd="0" presId="urn:microsoft.com/office/officeart/2005/8/layout/radial4"/>
    <dgm:cxn modelId="{ED3DA03F-4B2F-9042-9C9C-71258F9068F8}" type="presParOf" srcId="{BAF62429-799E-406A-BBE8-4B2D787BA15E}" destId="{04ADCBA9-CC3D-1B4C-9452-225CD6C0CEA2}" srcOrd="12" destOrd="0" presId="urn:microsoft.com/office/officeart/2005/8/layout/radial4"/>
    <dgm:cxn modelId="{7BF3659F-E116-C64F-860A-14B276DF0363}" type="presParOf" srcId="{BAF62429-799E-406A-BBE8-4B2D787BA15E}" destId="{AA900F43-2299-604A-975B-017033491A83}" srcOrd="13" destOrd="0" presId="urn:microsoft.com/office/officeart/2005/8/layout/radial4"/>
    <dgm:cxn modelId="{A64A7FAD-EA97-164F-8FEE-EF97754D48BD}" type="presParOf" srcId="{BAF62429-799E-406A-BBE8-4B2D787BA15E}" destId="{DDBE8D30-D51A-574A-82AE-AFABA422487C}" srcOrd="1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A9B8FB-3F75-4BE2-A163-1A6C07A4B3A3}" type="doc">
      <dgm:prSet loTypeId="urn:microsoft.com/office/officeart/2005/8/layout/arrow2" loCatId="process" qsTypeId="urn:microsoft.com/office/officeart/2005/8/quickstyle/simple1" qsCatId="simple" csTypeId="urn:microsoft.com/office/officeart/2005/8/colors/accent2_1" csCatId="accent2" phldr="1"/>
      <dgm:spPr/>
      <dgm:t>
        <a:bodyPr/>
        <a:lstStyle/>
        <a:p>
          <a:endParaRPr lang="en-US"/>
        </a:p>
      </dgm:t>
    </dgm:pt>
    <dgm:pt modelId="{B46103A3-1B8B-4F96-96C8-D20EC240DFC8}">
      <dgm:prSet phldrT="[Text]"/>
      <dgm:spPr/>
      <dgm:t>
        <a:bodyPr/>
        <a:lstStyle/>
        <a:p>
          <a:r>
            <a:rPr lang="en-US" dirty="0" smtClean="0"/>
            <a:t>Trial Iterations</a:t>
          </a:r>
          <a:endParaRPr lang="en-US" dirty="0"/>
        </a:p>
      </dgm:t>
    </dgm:pt>
    <dgm:pt modelId="{FA0742B3-D9F3-4897-B7C4-314F2BD127FD}" type="parTrans" cxnId="{66A98EE5-4073-4F99-AF03-2EB673E8E4AB}">
      <dgm:prSet/>
      <dgm:spPr/>
      <dgm:t>
        <a:bodyPr/>
        <a:lstStyle/>
        <a:p>
          <a:endParaRPr lang="en-US"/>
        </a:p>
      </dgm:t>
    </dgm:pt>
    <dgm:pt modelId="{83DD677A-1E96-4685-B079-97348DF1794F}" type="sibTrans" cxnId="{66A98EE5-4073-4F99-AF03-2EB673E8E4AB}">
      <dgm:prSet/>
      <dgm:spPr/>
      <dgm:t>
        <a:bodyPr/>
        <a:lstStyle/>
        <a:p>
          <a:endParaRPr lang="en-US"/>
        </a:p>
      </dgm:t>
    </dgm:pt>
    <dgm:pt modelId="{A8AF4C6D-B766-490A-959F-D4072E84B5A6}">
      <dgm:prSet phldrT="[Text]"/>
      <dgm:spPr/>
      <dgm:t>
        <a:bodyPr/>
        <a:lstStyle/>
        <a:p>
          <a:r>
            <a:rPr lang="en-US" dirty="0" smtClean="0"/>
            <a:t>Educated Guess</a:t>
          </a:r>
          <a:endParaRPr lang="en-US" dirty="0"/>
        </a:p>
      </dgm:t>
    </dgm:pt>
    <dgm:pt modelId="{3567761B-0738-467B-BD57-8B9CA6BFF949}" type="parTrans" cxnId="{EA0A817A-56C4-42BA-937B-627B668C09E1}">
      <dgm:prSet/>
      <dgm:spPr/>
      <dgm:t>
        <a:bodyPr/>
        <a:lstStyle/>
        <a:p>
          <a:endParaRPr lang="en-US"/>
        </a:p>
      </dgm:t>
    </dgm:pt>
    <dgm:pt modelId="{2C636F63-7219-4ACE-9E96-6BA3071BC884}" type="sibTrans" cxnId="{EA0A817A-56C4-42BA-937B-627B668C09E1}">
      <dgm:prSet/>
      <dgm:spPr/>
      <dgm:t>
        <a:bodyPr/>
        <a:lstStyle/>
        <a:p>
          <a:endParaRPr lang="en-US"/>
        </a:p>
      </dgm:t>
    </dgm:pt>
    <dgm:pt modelId="{935E6DE3-A003-46F0-96B9-8715323CD722}">
      <dgm:prSet phldrT="[Text]"/>
      <dgm:spPr/>
      <dgm:t>
        <a:bodyPr/>
        <a:lstStyle/>
        <a:p>
          <a:r>
            <a:rPr lang="en-US" dirty="0" smtClean="0"/>
            <a:t>Experience</a:t>
          </a:r>
          <a:endParaRPr lang="en-US" dirty="0"/>
        </a:p>
      </dgm:t>
    </dgm:pt>
    <dgm:pt modelId="{5C368E24-5AFF-4D6E-9C60-9CEEB2C94FD0}" type="parTrans" cxnId="{666567AF-3732-41C1-8868-A3FC68C9D654}">
      <dgm:prSet/>
      <dgm:spPr/>
      <dgm:t>
        <a:bodyPr/>
        <a:lstStyle/>
        <a:p>
          <a:endParaRPr lang="en-US"/>
        </a:p>
      </dgm:t>
    </dgm:pt>
    <dgm:pt modelId="{C900D846-03AE-45EF-B8B4-DC4112045A06}" type="sibTrans" cxnId="{666567AF-3732-41C1-8868-A3FC68C9D654}">
      <dgm:prSet/>
      <dgm:spPr/>
      <dgm:t>
        <a:bodyPr/>
        <a:lstStyle/>
        <a:p>
          <a:endParaRPr lang="en-US"/>
        </a:p>
      </dgm:t>
    </dgm:pt>
    <dgm:pt modelId="{3FB42EA9-B2CF-46ED-B884-1F7221399888}">
      <dgm:prSet phldrT="[Text]"/>
      <dgm:spPr/>
      <dgm:t>
        <a:bodyPr/>
        <a:lstStyle/>
        <a:p>
          <a:r>
            <a:rPr lang="en-US" dirty="0" smtClean="0"/>
            <a:t>Velocity Planning Games</a:t>
          </a:r>
          <a:endParaRPr lang="en-US" dirty="0"/>
        </a:p>
      </dgm:t>
    </dgm:pt>
    <dgm:pt modelId="{B3538BFD-149E-4A57-A73B-65FB4E78BD05}" type="parTrans" cxnId="{07D24451-EBCC-4725-B090-CEBF5DEE1BB5}">
      <dgm:prSet/>
      <dgm:spPr/>
      <dgm:t>
        <a:bodyPr/>
        <a:lstStyle/>
        <a:p>
          <a:endParaRPr lang="en-US"/>
        </a:p>
      </dgm:t>
    </dgm:pt>
    <dgm:pt modelId="{308D30AD-1C2F-4120-A1F3-894272C40954}" type="sibTrans" cxnId="{07D24451-EBCC-4725-B090-CEBF5DEE1BB5}">
      <dgm:prSet/>
      <dgm:spPr/>
      <dgm:t>
        <a:bodyPr/>
        <a:lstStyle/>
        <a:p>
          <a:endParaRPr lang="en-US"/>
        </a:p>
      </dgm:t>
    </dgm:pt>
    <dgm:pt modelId="{75BA534B-A24A-400F-A982-B16776F503A3}" type="pres">
      <dgm:prSet presAssocID="{E1A9B8FB-3F75-4BE2-A163-1A6C07A4B3A3}" presName="arrowDiagram" presStyleCnt="0">
        <dgm:presLayoutVars>
          <dgm:chMax val="5"/>
          <dgm:dir/>
          <dgm:resizeHandles val="exact"/>
        </dgm:presLayoutVars>
      </dgm:prSet>
      <dgm:spPr/>
      <dgm:t>
        <a:bodyPr/>
        <a:lstStyle/>
        <a:p>
          <a:endParaRPr lang="en-AU"/>
        </a:p>
      </dgm:t>
    </dgm:pt>
    <dgm:pt modelId="{AA8FCD61-0044-4648-9785-413274E8123D}" type="pres">
      <dgm:prSet presAssocID="{E1A9B8FB-3F75-4BE2-A163-1A6C07A4B3A3}" presName="arrow" presStyleLbl="bgShp" presStyleIdx="0" presStyleCnt="1" custLinFactNeighborX="161"/>
      <dgm:spPr/>
    </dgm:pt>
    <dgm:pt modelId="{2F863F33-211E-5F45-806B-479F3441C7DA}" type="pres">
      <dgm:prSet presAssocID="{E1A9B8FB-3F75-4BE2-A163-1A6C07A4B3A3}" presName="arrowDiagram4" presStyleCnt="0"/>
      <dgm:spPr/>
    </dgm:pt>
    <dgm:pt modelId="{EA9081CA-4BEE-FB49-811C-8C164D1F6C95}" type="pres">
      <dgm:prSet presAssocID="{A8AF4C6D-B766-490A-959F-D4072E84B5A6}" presName="bullet4a" presStyleLbl="node1" presStyleIdx="0" presStyleCnt="4"/>
      <dgm:spPr/>
    </dgm:pt>
    <dgm:pt modelId="{A7E27325-A5DA-B344-978E-DBF3753211CD}" type="pres">
      <dgm:prSet presAssocID="{A8AF4C6D-B766-490A-959F-D4072E84B5A6}" presName="textBox4a" presStyleLbl="revTx" presStyleIdx="0" presStyleCnt="4">
        <dgm:presLayoutVars>
          <dgm:bulletEnabled val="1"/>
        </dgm:presLayoutVars>
      </dgm:prSet>
      <dgm:spPr/>
      <dgm:t>
        <a:bodyPr/>
        <a:lstStyle/>
        <a:p>
          <a:endParaRPr lang="en-US"/>
        </a:p>
      </dgm:t>
    </dgm:pt>
    <dgm:pt modelId="{01D7DFFD-4705-FC4B-856B-559BD44C277A}" type="pres">
      <dgm:prSet presAssocID="{3FB42EA9-B2CF-46ED-B884-1F7221399888}" presName="bullet4b" presStyleLbl="node1" presStyleIdx="1" presStyleCnt="4"/>
      <dgm:spPr/>
    </dgm:pt>
    <dgm:pt modelId="{4DE56700-0D19-B845-89C5-A6971FD3030E}" type="pres">
      <dgm:prSet presAssocID="{3FB42EA9-B2CF-46ED-B884-1F7221399888}" presName="textBox4b" presStyleLbl="revTx" presStyleIdx="1" presStyleCnt="4">
        <dgm:presLayoutVars>
          <dgm:bulletEnabled val="1"/>
        </dgm:presLayoutVars>
      </dgm:prSet>
      <dgm:spPr/>
      <dgm:t>
        <a:bodyPr/>
        <a:lstStyle/>
        <a:p>
          <a:endParaRPr lang="en-US"/>
        </a:p>
      </dgm:t>
    </dgm:pt>
    <dgm:pt modelId="{FB5BDFC4-300D-A344-B6BE-845AB9119DFF}" type="pres">
      <dgm:prSet presAssocID="{B46103A3-1B8B-4F96-96C8-D20EC240DFC8}" presName="bullet4c" presStyleLbl="node1" presStyleIdx="2" presStyleCnt="4"/>
      <dgm:spPr/>
    </dgm:pt>
    <dgm:pt modelId="{2A9F1F61-67A5-104C-B6D7-0A42E209AF26}" type="pres">
      <dgm:prSet presAssocID="{B46103A3-1B8B-4F96-96C8-D20EC240DFC8}" presName="textBox4c" presStyleLbl="revTx" presStyleIdx="2" presStyleCnt="4">
        <dgm:presLayoutVars>
          <dgm:bulletEnabled val="1"/>
        </dgm:presLayoutVars>
      </dgm:prSet>
      <dgm:spPr/>
      <dgm:t>
        <a:bodyPr/>
        <a:lstStyle/>
        <a:p>
          <a:endParaRPr lang="en-US"/>
        </a:p>
      </dgm:t>
    </dgm:pt>
    <dgm:pt modelId="{3AF79778-A544-5440-A6C8-BF1089C39B06}" type="pres">
      <dgm:prSet presAssocID="{935E6DE3-A003-46F0-96B9-8715323CD722}" presName="bullet4d" presStyleLbl="node1" presStyleIdx="3" presStyleCnt="4"/>
      <dgm:spPr/>
    </dgm:pt>
    <dgm:pt modelId="{5F6F965C-3E7E-F745-ADED-D65E9CF237FF}" type="pres">
      <dgm:prSet presAssocID="{935E6DE3-A003-46F0-96B9-8715323CD722}" presName="textBox4d" presStyleLbl="revTx" presStyleIdx="3" presStyleCnt="4">
        <dgm:presLayoutVars>
          <dgm:bulletEnabled val="1"/>
        </dgm:presLayoutVars>
      </dgm:prSet>
      <dgm:spPr/>
      <dgm:t>
        <a:bodyPr/>
        <a:lstStyle/>
        <a:p>
          <a:endParaRPr lang="en-US"/>
        </a:p>
      </dgm:t>
    </dgm:pt>
  </dgm:ptLst>
  <dgm:cxnLst>
    <dgm:cxn modelId="{EA0A817A-56C4-42BA-937B-627B668C09E1}" srcId="{E1A9B8FB-3F75-4BE2-A163-1A6C07A4B3A3}" destId="{A8AF4C6D-B766-490A-959F-D4072E84B5A6}" srcOrd="0" destOrd="0" parTransId="{3567761B-0738-467B-BD57-8B9CA6BFF949}" sibTransId="{2C636F63-7219-4ACE-9E96-6BA3071BC884}"/>
    <dgm:cxn modelId="{01F16DB5-12A6-1747-A766-587564398EDC}" type="presOf" srcId="{935E6DE3-A003-46F0-96B9-8715323CD722}" destId="{5F6F965C-3E7E-F745-ADED-D65E9CF237FF}" srcOrd="0" destOrd="0" presId="urn:microsoft.com/office/officeart/2005/8/layout/arrow2"/>
    <dgm:cxn modelId="{914A46CE-DF37-F947-9899-4E17D41A64F2}" type="presOf" srcId="{3FB42EA9-B2CF-46ED-B884-1F7221399888}" destId="{4DE56700-0D19-B845-89C5-A6971FD3030E}" srcOrd="0" destOrd="0" presId="urn:microsoft.com/office/officeart/2005/8/layout/arrow2"/>
    <dgm:cxn modelId="{66A98EE5-4073-4F99-AF03-2EB673E8E4AB}" srcId="{E1A9B8FB-3F75-4BE2-A163-1A6C07A4B3A3}" destId="{B46103A3-1B8B-4F96-96C8-D20EC240DFC8}" srcOrd="2" destOrd="0" parTransId="{FA0742B3-D9F3-4897-B7C4-314F2BD127FD}" sibTransId="{83DD677A-1E96-4685-B079-97348DF1794F}"/>
    <dgm:cxn modelId="{666567AF-3732-41C1-8868-A3FC68C9D654}" srcId="{E1A9B8FB-3F75-4BE2-A163-1A6C07A4B3A3}" destId="{935E6DE3-A003-46F0-96B9-8715323CD722}" srcOrd="3" destOrd="0" parTransId="{5C368E24-5AFF-4D6E-9C60-9CEEB2C94FD0}" sibTransId="{C900D846-03AE-45EF-B8B4-DC4112045A06}"/>
    <dgm:cxn modelId="{8EDBD61E-3994-A84E-9B95-4093ECF7E60D}" type="presOf" srcId="{E1A9B8FB-3F75-4BE2-A163-1A6C07A4B3A3}" destId="{75BA534B-A24A-400F-A982-B16776F503A3}" srcOrd="0" destOrd="0" presId="urn:microsoft.com/office/officeart/2005/8/layout/arrow2"/>
    <dgm:cxn modelId="{466B8254-5AEE-2649-BCBB-FB24B5D53E6D}" type="presOf" srcId="{B46103A3-1B8B-4F96-96C8-D20EC240DFC8}" destId="{2A9F1F61-67A5-104C-B6D7-0A42E209AF26}" srcOrd="0" destOrd="0" presId="urn:microsoft.com/office/officeart/2005/8/layout/arrow2"/>
    <dgm:cxn modelId="{9E24B9C2-CB8F-B944-B594-A5BC3F00C1DD}" type="presOf" srcId="{A8AF4C6D-B766-490A-959F-D4072E84B5A6}" destId="{A7E27325-A5DA-B344-978E-DBF3753211CD}" srcOrd="0" destOrd="0" presId="urn:microsoft.com/office/officeart/2005/8/layout/arrow2"/>
    <dgm:cxn modelId="{07D24451-EBCC-4725-B090-CEBF5DEE1BB5}" srcId="{E1A9B8FB-3F75-4BE2-A163-1A6C07A4B3A3}" destId="{3FB42EA9-B2CF-46ED-B884-1F7221399888}" srcOrd="1" destOrd="0" parTransId="{B3538BFD-149E-4A57-A73B-65FB4E78BD05}" sibTransId="{308D30AD-1C2F-4120-A1F3-894272C40954}"/>
    <dgm:cxn modelId="{4D281BF1-118A-494E-898E-B99596EF8EC2}" type="presParOf" srcId="{75BA534B-A24A-400F-A982-B16776F503A3}" destId="{AA8FCD61-0044-4648-9785-413274E8123D}" srcOrd="0" destOrd="0" presId="urn:microsoft.com/office/officeart/2005/8/layout/arrow2"/>
    <dgm:cxn modelId="{3C39F347-D55C-0744-AAF3-60D57C762DF9}" type="presParOf" srcId="{75BA534B-A24A-400F-A982-B16776F503A3}" destId="{2F863F33-211E-5F45-806B-479F3441C7DA}" srcOrd="1" destOrd="0" presId="urn:microsoft.com/office/officeart/2005/8/layout/arrow2"/>
    <dgm:cxn modelId="{C5C74BE3-DBF9-5747-A0D7-3C22DA204310}" type="presParOf" srcId="{2F863F33-211E-5F45-806B-479F3441C7DA}" destId="{EA9081CA-4BEE-FB49-811C-8C164D1F6C95}" srcOrd="0" destOrd="0" presId="urn:microsoft.com/office/officeart/2005/8/layout/arrow2"/>
    <dgm:cxn modelId="{DF7A0509-96D6-4743-BF9F-5656E624C3D0}" type="presParOf" srcId="{2F863F33-211E-5F45-806B-479F3441C7DA}" destId="{A7E27325-A5DA-B344-978E-DBF3753211CD}" srcOrd="1" destOrd="0" presId="urn:microsoft.com/office/officeart/2005/8/layout/arrow2"/>
    <dgm:cxn modelId="{C1EB4D8D-9FDF-FC45-BA91-5199925C21F6}" type="presParOf" srcId="{2F863F33-211E-5F45-806B-479F3441C7DA}" destId="{01D7DFFD-4705-FC4B-856B-559BD44C277A}" srcOrd="2" destOrd="0" presId="urn:microsoft.com/office/officeart/2005/8/layout/arrow2"/>
    <dgm:cxn modelId="{D2A78715-7FE4-424F-B040-A518C3BFBAF5}" type="presParOf" srcId="{2F863F33-211E-5F45-806B-479F3441C7DA}" destId="{4DE56700-0D19-B845-89C5-A6971FD3030E}" srcOrd="3" destOrd="0" presId="urn:microsoft.com/office/officeart/2005/8/layout/arrow2"/>
    <dgm:cxn modelId="{D95C0588-3475-F041-B7B8-4F1FDB681236}" type="presParOf" srcId="{2F863F33-211E-5F45-806B-479F3441C7DA}" destId="{FB5BDFC4-300D-A344-B6BE-845AB9119DFF}" srcOrd="4" destOrd="0" presId="urn:microsoft.com/office/officeart/2005/8/layout/arrow2"/>
    <dgm:cxn modelId="{0CD2C450-131F-3C49-BF2E-BCB6D087E8CF}" type="presParOf" srcId="{2F863F33-211E-5F45-806B-479F3441C7DA}" destId="{2A9F1F61-67A5-104C-B6D7-0A42E209AF26}" srcOrd="5" destOrd="0" presId="urn:microsoft.com/office/officeart/2005/8/layout/arrow2"/>
    <dgm:cxn modelId="{A3B85E69-69A9-0240-A7EA-783F0C7ADAC7}" type="presParOf" srcId="{2F863F33-211E-5F45-806B-479F3441C7DA}" destId="{3AF79778-A544-5440-A6C8-BF1089C39B06}" srcOrd="6" destOrd="0" presId="urn:microsoft.com/office/officeart/2005/8/layout/arrow2"/>
    <dgm:cxn modelId="{9F83850E-FC3A-EF4E-AC3E-4E17C842C3FC}" type="presParOf" srcId="{2F863F33-211E-5F45-806B-479F3441C7DA}" destId="{5F6F965C-3E7E-F745-ADED-D65E9CF237F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B52F69-DE55-4F4B-BBA3-B8BAF5584D4D}" type="doc">
      <dgm:prSet loTypeId="urn:microsoft.com/office/officeart/2005/8/layout/cycle1" loCatId="cycle" qsTypeId="urn:microsoft.com/office/officeart/2005/8/quickstyle/simple4" qsCatId="simple" csTypeId="urn:microsoft.com/office/officeart/2005/8/colors/accent1_2" csCatId="accent1" phldr="1"/>
      <dgm:spPr/>
      <dgm:t>
        <a:bodyPr/>
        <a:lstStyle/>
        <a:p>
          <a:endParaRPr lang="en-US"/>
        </a:p>
      </dgm:t>
    </dgm:pt>
    <dgm:pt modelId="{B5D1F394-29C9-7145-B34D-F9E37A72DD20}">
      <dgm:prSet phldrT="[Text]" custT="1"/>
      <dgm:spPr/>
      <dgm:t>
        <a:bodyPr/>
        <a:lstStyle/>
        <a:p>
          <a:r>
            <a:rPr lang="en-US" sz="2000" dirty="0" err="1" smtClean="0">
              <a:latin typeface="Calibri" pitchFamily="34" charset="0"/>
              <a:cs typeface="Calibri" pitchFamily="34" charset="0"/>
            </a:rPr>
            <a:t>Devs</a:t>
          </a:r>
          <a:r>
            <a:rPr lang="en-US" sz="2000" dirty="0" smtClean="0">
              <a:latin typeface="Calibri" pitchFamily="34" charset="0"/>
              <a:cs typeface="Calibri" pitchFamily="34" charset="0"/>
            </a:rPr>
            <a:t> select cards they think a </a:t>
          </a:r>
          <a:r>
            <a:rPr lang="en-US" sz="2000" u="sng" dirty="0" smtClean="0">
              <a:latin typeface="Calibri" pitchFamily="34" charset="0"/>
              <a:cs typeface="Calibri" pitchFamily="34" charset="0"/>
            </a:rPr>
            <a:t>pair</a:t>
          </a:r>
          <a:r>
            <a:rPr lang="en-US" sz="2000" u="none" dirty="0" smtClean="0">
              <a:latin typeface="Calibri" pitchFamily="34" charset="0"/>
              <a:cs typeface="Calibri" pitchFamily="34" charset="0"/>
            </a:rPr>
            <a:t> </a:t>
          </a:r>
          <a:r>
            <a:rPr lang="en-US" sz="2000" dirty="0" smtClean="0">
              <a:latin typeface="Calibri" pitchFamily="34" charset="0"/>
              <a:cs typeface="Calibri" pitchFamily="34" charset="0"/>
            </a:rPr>
            <a:t>can get “done” within an iteration</a:t>
          </a:r>
          <a:endParaRPr lang="en-US" sz="2000" dirty="0">
            <a:latin typeface="Calibri" pitchFamily="34" charset="0"/>
            <a:cs typeface="Calibri" pitchFamily="34" charset="0"/>
          </a:endParaRPr>
        </a:p>
      </dgm:t>
    </dgm:pt>
    <dgm:pt modelId="{CE029786-EC5A-4149-87F4-135B7DC137CC}" type="parTrans" cxnId="{8A5BD496-2CC9-CB48-87B5-566ADAF09483}">
      <dgm:prSet/>
      <dgm:spPr/>
      <dgm:t>
        <a:bodyPr/>
        <a:lstStyle/>
        <a:p>
          <a:endParaRPr lang="en-US">
            <a:latin typeface="Calibri" pitchFamily="34" charset="0"/>
            <a:cs typeface="Calibri" pitchFamily="34" charset="0"/>
          </a:endParaRPr>
        </a:p>
      </dgm:t>
    </dgm:pt>
    <dgm:pt modelId="{686C5708-9FDA-C34D-B589-74E467CDF10F}" type="sibTrans" cxnId="{8A5BD496-2CC9-CB48-87B5-566ADAF09483}">
      <dgm:prSet/>
      <dgm:spPr/>
      <dgm:t>
        <a:bodyPr/>
        <a:lstStyle/>
        <a:p>
          <a:endParaRPr lang="en-US">
            <a:latin typeface="Calibri" pitchFamily="34" charset="0"/>
            <a:cs typeface="Calibri" pitchFamily="34" charset="0"/>
          </a:endParaRPr>
        </a:p>
      </dgm:t>
    </dgm:pt>
    <dgm:pt modelId="{ABAACE94-E569-3341-BEE7-34DAB63BF45B}">
      <dgm:prSet phldrT="[Text]" custT="1"/>
      <dgm:spPr/>
      <dgm:t>
        <a:bodyPr/>
        <a:lstStyle/>
        <a:p>
          <a:r>
            <a:rPr lang="en-US" sz="2000" dirty="0" smtClean="0">
              <a:latin typeface="Calibri" pitchFamily="34" charset="0"/>
              <a:cs typeface="Calibri" pitchFamily="34" charset="0"/>
            </a:rPr>
            <a:t>Facilitator tallies up the total (secretly)</a:t>
          </a:r>
          <a:endParaRPr lang="en-US" sz="2000" dirty="0">
            <a:latin typeface="Calibri" pitchFamily="34" charset="0"/>
            <a:cs typeface="Calibri" pitchFamily="34" charset="0"/>
          </a:endParaRPr>
        </a:p>
      </dgm:t>
    </dgm:pt>
    <dgm:pt modelId="{FA4D8151-4375-A94C-8384-0265E99FBFA0}" type="parTrans" cxnId="{C2115181-493A-A249-9D5A-3F109B0CAE29}">
      <dgm:prSet/>
      <dgm:spPr/>
      <dgm:t>
        <a:bodyPr/>
        <a:lstStyle/>
        <a:p>
          <a:endParaRPr lang="en-US">
            <a:latin typeface="Calibri" pitchFamily="34" charset="0"/>
            <a:cs typeface="Calibri" pitchFamily="34" charset="0"/>
          </a:endParaRPr>
        </a:p>
      </dgm:t>
    </dgm:pt>
    <dgm:pt modelId="{FB801350-8D9A-AC4E-8F0A-63A3F0436729}" type="sibTrans" cxnId="{C2115181-493A-A249-9D5A-3F109B0CAE29}">
      <dgm:prSet/>
      <dgm:spPr/>
      <dgm:t>
        <a:bodyPr/>
        <a:lstStyle/>
        <a:p>
          <a:endParaRPr lang="en-US">
            <a:latin typeface="Calibri" pitchFamily="34" charset="0"/>
            <a:cs typeface="Calibri" pitchFamily="34" charset="0"/>
          </a:endParaRPr>
        </a:p>
      </dgm:t>
    </dgm:pt>
    <dgm:pt modelId="{B26611EA-4918-2A4E-A1D3-9750475EE9B2}">
      <dgm:prSet phldrT="[Text]" custT="1"/>
      <dgm:spPr/>
      <dgm:t>
        <a:bodyPr/>
        <a:lstStyle/>
        <a:p>
          <a:r>
            <a:rPr lang="en-US" sz="2000" dirty="0" smtClean="0">
              <a:latin typeface="Calibri" pitchFamily="34" charset="0"/>
              <a:cs typeface="Calibri" pitchFamily="34" charset="0"/>
            </a:rPr>
            <a:t>Facilitator lays out sampling of stories</a:t>
          </a:r>
          <a:endParaRPr lang="en-US" sz="2000" dirty="0">
            <a:latin typeface="Calibri" pitchFamily="34" charset="0"/>
            <a:cs typeface="Calibri" pitchFamily="34" charset="0"/>
          </a:endParaRPr>
        </a:p>
      </dgm:t>
    </dgm:pt>
    <dgm:pt modelId="{4CAE58A0-3F89-CF44-B8C3-7D05E75187EF}" type="parTrans" cxnId="{29AA304C-85A8-5D43-AC9F-B2FC0B60BD22}">
      <dgm:prSet/>
      <dgm:spPr/>
      <dgm:t>
        <a:bodyPr/>
        <a:lstStyle/>
        <a:p>
          <a:endParaRPr lang="en-US">
            <a:latin typeface="Calibri" pitchFamily="34" charset="0"/>
            <a:cs typeface="Calibri" pitchFamily="34" charset="0"/>
          </a:endParaRPr>
        </a:p>
      </dgm:t>
    </dgm:pt>
    <dgm:pt modelId="{9D12FF56-9ED7-5F4A-BBFA-8E8DA269C684}" type="sibTrans" cxnId="{29AA304C-85A8-5D43-AC9F-B2FC0B60BD22}">
      <dgm:prSet/>
      <dgm:spPr/>
      <dgm:t>
        <a:bodyPr/>
        <a:lstStyle/>
        <a:p>
          <a:endParaRPr lang="en-US">
            <a:latin typeface="Calibri" pitchFamily="34" charset="0"/>
            <a:cs typeface="Calibri" pitchFamily="34" charset="0"/>
          </a:endParaRPr>
        </a:p>
      </dgm:t>
    </dgm:pt>
    <dgm:pt modelId="{A59F4909-562F-CA46-A7DB-990F16E71150}" type="pres">
      <dgm:prSet presAssocID="{C1B52F69-DE55-4F4B-BBA3-B8BAF5584D4D}" presName="cycle" presStyleCnt="0">
        <dgm:presLayoutVars>
          <dgm:dir/>
          <dgm:resizeHandles val="exact"/>
        </dgm:presLayoutVars>
      </dgm:prSet>
      <dgm:spPr/>
      <dgm:t>
        <a:bodyPr/>
        <a:lstStyle/>
        <a:p>
          <a:endParaRPr lang="en-US"/>
        </a:p>
      </dgm:t>
    </dgm:pt>
    <dgm:pt modelId="{D6106563-897A-374C-AA13-B37A0F077D06}" type="pres">
      <dgm:prSet presAssocID="{B5D1F394-29C9-7145-B34D-F9E37A72DD20}" presName="dummy" presStyleCnt="0"/>
      <dgm:spPr/>
    </dgm:pt>
    <dgm:pt modelId="{CF04E4C6-4829-3345-B7CA-419AFAD5026D}" type="pres">
      <dgm:prSet presAssocID="{B5D1F394-29C9-7145-B34D-F9E37A72DD20}" presName="node" presStyleLbl="revTx" presStyleIdx="0" presStyleCnt="3" custRadScaleRad="106400" custRadScaleInc="4926">
        <dgm:presLayoutVars>
          <dgm:bulletEnabled val="1"/>
        </dgm:presLayoutVars>
      </dgm:prSet>
      <dgm:spPr/>
      <dgm:t>
        <a:bodyPr/>
        <a:lstStyle/>
        <a:p>
          <a:endParaRPr lang="en-US"/>
        </a:p>
      </dgm:t>
    </dgm:pt>
    <dgm:pt modelId="{AEF29B62-6F63-4D4E-A258-52045D031096}" type="pres">
      <dgm:prSet presAssocID="{686C5708-9FDA-C34D-B589-74E467CDF10F}" presName="sibTrans" presStyleLbl="node1" presStyleIdx="0" presStyleCnt="3"/>
      <dgm:spPr/>
      <dgm:t>
        <a:bodyPr/>
        <a:lstStyle/>
        <a:p>
          <a:endParaRPr lang="en-US"/>
        </a:p>
      </dgm:t>
    </dgm:pt>
    <dgm:pt modelId="{56F472A6-A152-0B4E-9318-20C6478DA8E7}" type="pres">
      <dgm:prSet presAssocID="{ABAACE94-E569-3341-BEE7-34DAB63BF45B}" presName="dummy" presStyleCnt="0"/>
      <dgm:spPr/>
    </dgm:pt>
    <dgm:pt modelId="{E409A82D-CCE3-1543-AF3C-2817E012E20A}" type="pres">
      <dgm:prSet presAssocID="{ABAACE94-E569-3341-BEE7-34DAB63BF45B}" presName="node" presStyleLbl="revTx" presStyleIdx="1" presStyleCnt="3">
        <dgm:presLayoutVars>
          <dgm:bulletEnabled val="1"/>
        </dgm:presLayoutVars>
      </dgm:prSet>
      <dgm:spPr/>
      <dgm:t>
        <a:bodyPr/>
        <a:lstStyle/>
        <a:p>
          <a:endParaRPr lang="en-US"/>
        </a:p>
      </dgm:t>
    </dgm:pt>
    <dgm:pt modelId="{78F66357-1B9E-944E-A44F-D7FF07F93A75}" type="pres">
      <dgm:prSet presAssocID="{FB801350-8D9A-AC4E-8F0A-63A3F0436729}" presName="sibTrans" presStyleLbl="node1" presStyleIdx="1" presStyleCnt="3"/>
      <dgm:spPr/>
      <dgm:t>
        <a:bodyPr/>
        <a:lstStyle/>
        <a:p>
          <a:endParaRPr lang="en-US"/>
        </a:p>
      </dgm:t>
    </dgm:pt>
    <dgm:pt modelId="{2D7FFC60-B601-E744-AAFF-E0C9DF0F126F}" type="pres">
      <dgm:prSet presAssocID="{B26611EA-4918-2A4E-A1D3-9750475EE9B2}" presName="dummy" presStyleCnt="0"/>
      <dgm:spPr/>
    </dgm:pt>
    <dgm:pt modelId="{56D65204-856F-3F44-9797-6CC1E3002A37}" type="pres">
      <dgm:prSet presAssocID="{B26611EA-4918-2A4E-A1D3-9750475EE9B2}" presName="node" presStyleLbl="revTx" presStyleIdx="2" presStyleCnt="3">
        <dgm:presLayoutVars>
          <dgm:bulletEnabled val="1"/>
        </dgm:presLayoutVars>
      </dgm:prSet>
      <dgm:spPr/>
      <dgm:t>
        <a:bodyPr/>
        <a:lstStyle/>
        <a:p>
          <a:endParaRPr lang="en-US"/>
        </a:p>
      </dgm:t>
    </dgm:pt>
    <dgm:pt modelId="{A0B7D020-9CE4-E541-B22E-850F21078D35}" type="pres">
      <dgm:prSet presAssocID="{9D12FF56-9ED7-5F4A-BBFA-8E8DA269C684}" presName="sibTrans" presStyleLbl="node1" presStyleIdx="2" presStyleCnt="3"/>
      <dgm:spPr/>
      <dgm:t>
        <a:bodyPr/>
        <a:lstStyle/>
        <a:p>
          <a:endParaRPr lang="en-US"/>
        </a:p>
      </dgm:t>
    </dgm:pt>
  </dgm:ptLst>
  <dgm:cxnLst>
    <dgm:cxn modelId="{A00ECA2E-53B5-E94B-B862-B49E5B12BB90}" type="presOf" srcId="{C1B52F69-DE55-4F4B-BBA3-B8BAF5584D4D}" destId="{A59F4909-562F-CA46-A7DB-990F16E71150}" srcOrd="0" destOrd="0" presId="urn:microsoft.com/office/officeart/2005/8/layout/cycle1"/>
    <dgm:cxn modelId="{478ACCB0-6E27-9247-BE12-472D5E442AF6}" type="presOf" srcId="{B26611EA-4918-2A4E-A1D3-9750475EE9B2}" destId="{56D65204-856F-3F44-9797-6CC1E3002A37}" srcOrd="0" destOrd="0" presId="urn:microsoft.com/office/officeart/2005/8/layout/cycle1"/>
    <dgm:cxn modelId="{AC251880-323C-A54A-A3B7-7074F6F2B246}" type="presOf" srcId="{B5D1F394-29C9-7145-B34D-F9E37A72DD20}" destId="{CF04E4C6-4829-3345-B7CA-419AFAD5026D}" srcOrd="0" destOrd="0" presId="urn:microsoft.com/office/officeart/2005/8/layout/cycle1"/>
    <dgm:cxn modelId="{8A5BD496-2CC9-CB48-87B5-566ADAF09483}" srcId="{C1B52F69-DE55-4F4B-BBA3-B8BAF5584D4D}" destId="{B5D1F394-29C9-7145-B34D-F9E37A72DD20}" srcOrd="0" destOrd="0" parTransId="{CE029786-EC5A-4149-87F4-135B7DC137CC}" sibTransId="{686C5708-9FDA-C34D-B589-74E467CDF10F}"/>
    <dgm:cxn modelId="{DF01D6AA-2F9F-0F48-9A7C-2BEAF9A4EE28}" type="presOf" srcId="{9D12FF56-9ED7-5F4A-BBFA-8E8DA269C684}" destId="{A0B7D020-9CE4-E541-B22E-850F21078D35}" srcOrd="0" destOrd="0" presId="urn:microsoft.com/office/officeart/2005/8/layout/cycle1"/>
    <dgm:cxn modelId="{29AA304C-85A8-5D43-AC9F-B2FC0B60BD22}" srcId="{C1B52F69-DE55-4F4B-BBA3-B8BAF5584D4D}" destId="{B26611EA-4918-2A4E-A1D3-9750475EE9B2}" srcOrd="2" destOrd="0" parTransId="{4CAE58A0-3F89-CF44-B8C3-7D05E75187EF}" sibTransId="{9D12FF56-9ED7-5F4A-BBFA-8E8DA269C684}"/>
    <dgm:cxn modelId="{C2115181-493A-A249-9D5A-3F109B0CAE29}" srcId="{C1B52F69-DE55-4F4B-BBA3-B8BAF5584D4D}" destId="{ABAACE94-E569-3341-BEE7-34DAB63BF45B}" srcOrd="1" destOrd="0" parTransId="{FA4D8151-4375-A94C-8384-0265E99FBFA0}" sibTransId="{FB801350-8D9A-AC4E-8F0A-63A3F0436729}"/>
    <dgm:cxn modelId="{E5102C7C-0A71-2245-B413-11000AE3D2E0}" type="presOf" srcId="{FB801350-8D9A-AC4E-8F0A-63A3F0436729}" destId="{78F66357-1B9E-944E-A44F-D7FF07F93A75}" srcOrd="0" destOrd="0" presId="urn:microsoft.com/office/officeart/2005/8/layout/cycle1"/>
    <dgm:cxn modelId="{94FA651F-D3D6-2143-9031-5A7D3DC3D9F0}" type="presOf" srcId="{ABAACE94-E569-3341-BEE7-34DAB63BF45B}" destId="{E409A82D-CCE3-1543-AF3C-2817E012E20A}" srcOrd="0" destOrd="0" presId="urn:microsoft.com/office/officeart/2005/8/layout/cycle1"/>
    <dgm:cxn modelId="{E5396221-87A2-284C-BFF2-037DE691AAD5}" type="presOf" srcId="{686C5708-9FDA-C34D-B589-74E467CDF10F}" destId="{AEF29B62-6F63-4D4E-A258-52045D031096}" srcOrd="0" destOrd="0" presId="urn:microsoft.com/office/officeart/2005/8/layout/cycle1"/>
    <dgm:cxn modelId="{517A8F90-9036-124C-9E12-095F9FC6A5C5}" type="presParOf" srcId="{A59F4909-562F-CA46-A7DB-990F16E71150}" destId="{D6106563-897A-374C-AA13-B37A0F077D06}" srcOrd="0" destOrd="0" presId="urn:microsoft.com/office/officeart/2005/8/layout/cycle1"/>
    <dgm:cxn modelId="{986D54C1-0836-C544-9ECE-22B358DAFAC7}" type="presParOf" srcId="{A59F4909-562F-CA46-A7DB-990F16E71150}" destId="{CF04E4C6-4829-3345-B7CA-419AFAD5026D}" srcOrd="1" destOrd="0" presId="urn:microsoft.com/office/officeart/2005/8/layout/cycle1"/>
    <dgm:cxn modelId="{17B2D271-5578-A545-A1A5-C97EECBAE930}" type="presParOf" srcId="{A59F4909-562F-CA46-A7DB-990F16E71150}" destId="{AEF29B62-6F63-4D4E-A258-52045D031096}" srcOrd="2" destOrd="0" presId="urn:microsoft.com/office/officeart/2005/8/layout/cycle1"/>
    <dgm:cxn modelId="{30FE5FBF-46A2-904F-89EE-0F02BD7E22F0}" type="presParOf" srcId="{A59F4909-562F-CA46-A7DB-990F16E71150}" destId="{56F472A6-A152-0B4E-9318-20C6478DA8E7}" srcOrd="3" destOrd="0" presId="urn:microsoft.com/office/officeart/2005/8/layout/cycle1"/>
    <dgm:cxn modelId="{FDC4643E-30B8-204D-94E6-DE52054953F2}" type="presParOf" srcId="{A59F4909-562F-CA46-A7DB-990F16E71150}" destId="{E409A82D-CCE3-1543-AF3C-2817E012E20A}" srcOrd="4" destOrd="0" presId="urn:microsoft.com/office/officeart/2005/8/layout/cycle1"/>
    <dgm:cxn modelId="{F9AC7E25-547F-6944-999D-E3794CFB2587}" type="presParOf" srcId="{A59F4909-562F-CA46-A7DB-990F16E71150}" destId="{78F66357-1B9E-944E-A44F-D7FF07F93A75}" srcOrd="5" destOrd="0" presId="urn:microsoft.com/office/officeart/2005/8/layout/cycle1"/>
    <dgm:cxn modelId="{32EDCD84-600B-5E44-B95E-69B22AEA8577}" type="presParOf" srcId="{A59F4909-562F-CA46-A7DB-990F16E71150}" destId="{2D7FFC60-B601-E744-AAFF-E0C9DF0F126F}" srcOrd="6" destOrd="0" presId="urn:microsoft.com/office/officeart/2005/8/layout/cycle1"/>
    <dgm:cxn modelId="{5D78EECD-AED4-2C4A-8CA3-BD5D9A044D12}" type="presParOf" srcId="{A59F4909-562F-CA46-A7DB-990F16E71150}" destId="{56D65204-856F-3F44-9797-6CC1E3002A37}" srcOrd="7" destOrd="0" presId="urn:microsoft.com/office/officeart/2005/8/layout/cycle1"/>
    <dgm:cxn modelId="{3774DFB2-7C07-B640-BED6-77753295468E}" type="presParOf" srcId="{A59F4909-562F-CA46-A7DB-990F16E71150}" destId="{A0B7D020-9CE4-E541-B22E-850F21078D35}" srcOrd="8"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72385-66F3-4900-9746-B7BD8E7E2084}">
      <dsp:nvSpPr>
        <dsp:cNvPr id="0" name=""/>
        <dsp:cNvSpPr/>
      </dsp:nvSpPr>
      <dsp:spPr>
        <a:xfrm>
          <a:off x="2292548" y="2369110"/>
          <a:ext cx="1510903" cy="151090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Release Planning</a:t>
          </a:r>
          <a:endParaRPr lang="en-US" sz="2300" kern="1200" dirty="0"/>
        </a:p>
      </dsp:txBody>
      <dsp:txXfrm>
        <a:off x="2513815" y="2590377"/>
        <a:ext cx="1068369" cy="1068369"/>
      </dsp:txXfrm>
    </dsp:sp>
    <dsp:sp modelId="{0B3A26B6-E6DF-4EA8-A839-AADCB9C0AA0C}">
      <dsp:nvSpPr>
        <dsp:cNvPr id="0" name=""/>
        <dsp:cNvSpPr/>
      </dsp:nvSpPr>
      <dsp:spPr>
        <a:xfrm rot="10800000">
          <a:off x="530476" y="2909258"/>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0BFA3D-59B1-4A0E-A696-5E2D91C79D42}">
      <dsp:nvSpPr>
        <dsp:cNvPr id="0" name=""/>
        <dsp:cNvSpPr/>
      </dsp:nvSpPr>
      <dsp:spPr>
        <a:xfrm>
          <a:off x="1660" y="2701509"/>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Development Capacity (Velocity)</a:t>
          </a:r>
          <a:endParaRPr lang="en-US" sz="1300" kern="1200" dirty="0"/>
        </a:p>
      </dsp:txBody>
      <dsp:txXfrm>
        <a:off x="26442" y="2726291"/>
        <a:ext cx="1008068" cy="796541"/>
      </dsp:txXfrm>
    </dsp:sp>
    <dsp:sp modelId="{E6193D27-AF5C-45FE-B966-B596D6490015}">
      <dsp:nvSpPr>
        <dsp:cNvPr id="0" name=""/>
        <dsp:cNvSpPr/>
      </dsp:nvSpPr>
      <dsp:spPr>
        <a:xfrm rot="12600000">
          <a:off x="756216" y="2066786"/>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E0F912-16A0-4952-BF2D-070116CF83A8}">
      <dsp:nvSpPr>
        <dsp:cNvPr id="0" name=""/>
        <dsp:cNvSpPr/>
      </dsp:nvSpPr>
      <dsp:spPr>
        <a:xfrm>
          <a:off x="338944" y="1442747"/>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Release Success Criteria</a:t>
          </a:r>
          <a:endParaRPr lang="en-US" sz="1300" kern="1200" dirty="0"/>
        </a:p>
      </dsp:txBody>
      <dsp:txXfrm>
        <a:off x="363726" y="1467529"/>
        <a:ext cx="1008068" cy="796541"/>
      </dsp:txXfrm>
    </dsp:sp>
    <dsp:sp modelId="{6EA4297C-3603-4777-9EAC-5EBFE940B6DE}">
      <dsp:nvSpPr>
        <dsp:cNvPr id="0" name=""/>
        <dsp:cNvSpPr/>
      </dsp:nvSpPr>
      <dsp:spPr>
        <a:xfrm rot="14400000">
          <a:off x="1372948" y="1450053"/>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42B9EA-B5E3-4962-8FAF-9C8189CE9F38}">
      <dsp:nvSpPr>
        <dsp:cNvPr id="0" name=""/>
        <dsp:cNvSpPr/>
      </dsp:nvSpPr>
      <dsp:spPr>
        <a:xfrm>
          <a:off x="1260422" y="521270"/>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Master Story List</a:t>
          </a:r>
          <a:endParaRPr lang="en-US" sz="1300" kern="1200" dirty="0"/>
        </a:p>
      </dsp:txBody>
      <dsp:txXfrm>
        <a:off x="1285204" y="546052"/>
        <a:ext cx="1008068" cy="796541"/>
      </dsp:txXfrm>
    </dsp:sp>
    <dsp:sp modelId="{128AE0D5-BB52-4C63-9761-29A36C6C80D3}">
      <dsp:nvSpPr>
        <dsp:cNvPr id="0" name=""/>
        <dsp:cNvSpPr/>
      </dsp:nvSpPr>
      <dsp:spPr>
        <a:xfrm rot="16200000">
          <a:off x="2215421" y="1224314"/>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76C602-0F66-4F7C-9928-A44B30174DC0}">
      <dsp:nvSpPr>
        <dsp:cNvPr id="0" name=""/>
        <dsp:cNvSpPr/>
      </dsp:nvSpPr>
      <dsp:spPr>
        <a:xfrm>
          <a:off x="2519183" y="183986"/>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Release Constraints</a:t>
          </a:r>
          <a:endParaRPr lang="en-US" sz="1300" kern="1200" dirty="0"/>
        </a:p>
      </dsp:txBody>
      <dsp:txXfrm>
        <a:off x="2543965" y="208768"/>
        <a:ext cx="1008068" cy="796541"/>
      </dsp:txXfrm>
    </dsp:sp>
    <dsp:sp modelId="{7CB89112-9D0B-419B-92AA-66E323C05E09}">
      <dsp:nvSpPr>
        <dsp:cNvPr id="0" name=""/>
        <dsp:cNvSpPr/>
      </dsp:nvSpPr>
      <dsp:spPr>
        <a:xfrm rot="18000000">
          <a:off x="3057893" y="1450053"/>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CF050F-619A-4668-96E6-02D6D33F283E}">
      <dsp:nvSpPr>
        <dsp:cNvPr id="0" name=""/>
        <dsp:cNvSpPr/>
      </dsp:nvSpPr>
      <dsp:spPr>
        <a:xfrm>
          <a:off x="3777945" y="521270"/>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Dependencies</a:t>
          </a:r>
          <a:endParaRPr lang="en-US" sz="1300" kern="1200" dirty="0"/>
        </a:p>
      </dsp:txBody>
      <dsp:txXfrm>
        <a:off x="3802727" y="546052"/>
        <a:ext cx="1008068" cy="796541"/>
      </dsp:txXfrm>
    </dsp:sp>
    <dsp:sp modelId="{9B9CD70D-43BE-9F4A-B442-D163281370FF}">
      <dsp:nvSpPr>
        <dsp:cNvPr id="0" name=""/>
        <dsp:cNvSpPr/>
      </dsp:nvSpPr>
      <dsp:spPr>
        <a:xfrm rot="19800000">
          <a:off x="3674625" y="2066786"/>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ADCBA9-CC3D-1B4C-9452-225CD6C0CEA2}">
      <dsp:nvSpPr>
        <dsp:cNvPr id="0" name=""/>
        <dsp:cNvSpPr/>
      </dsp:nvSpPr>
      <dsp:spPr>
        <a:xfrm>
          <a:off x="4699423" y="1442747"/>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High level tech architecture</a:t>
          </a:r>
          <a:endParaRPr lang="en-US" sz="1300" kern="1200" dirty="0"/>
        </a:p>
      </dsp:txBody>
      <dsp:txXfrm>
        <a:off x="4724205" y="1467529"/>
        <a:ext cx="1008068" cy="796541"/>
      </dsp:txXfrm>
    </dsp:sp>
    <dsp:sp modelId="{AA900F43-2299-604A-975B-017033491A83}">
      <dsp:nvSpPr>
        <dsp:cNvPr id="0" name=""/>
        <dsp:cNvSpPr/>
      </dsp:nvSpPr>
      <dsp:spPr>
        <a:xfrm>
          <a:off x="3900365" y="2909258"/>
          <a:ext cx="1665157" cy="43060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BE8D30-D51A-574A-82AE-AFABA422487C}">
      <dsp:nvSpPr>
        <dsp:cNvPr id="0" name=""/>
        <dsp:cNvSpPr/>
      </dsp:nvSpPr>
      <dsp:spPr>
        <a:xfrm>
          <a:off x="5036707" y="2701509"/>
          <a:ext cx="1057632" cy="84610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t>Cross Functional Requirements</a:t>
          </a:r>
          <a:endParaRPr lang="en-US" sz="1300" kern="1200" dirty="0"/>
        </a:p>
      </dsp:txBody>
      <dsp:txXfrm>
        <a:off x="5061489" y="2726291"/>
        <a:ext cx="1008068" cy="796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CD61-0044-4648-9785-413274E8123D}">
      <dsp:nvSpPr>
        <dsp:cNvPr id="0" name=""/>
        <dsp:cNvSpPr/>
      </dsp:nvSpPr>
      <dsp:spPr>
        <a:xfrm>
          <a:off x="0" y="7143"/>
          <a:ext cx="8229600" cy="5143500"/>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081CA-4BEE-FB49-811C-8C164D1F6C95}">
      <dsp:nvSpPr>
        <dsp:cNvPr id="0" name=""/>
        <dsp:cNvSpPr/>
      </dsp:nvSpPr>
      <dsp:spPr>
        <a:xfrm>
          <a:off x="810615" y="3831850"/>
          <a:ext cx="189280" cy="18928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27325-A5DA-B344-978E-DBF3753211CD}">
      <dsp:nvSpPr>
        <dsp:cNvPr id="0" name=""/>
        <dsp:cNvSpPr/>
      </dsp:nvSpPr>
      <dsp:spPr>
        <a:xfrm>
          <a:off x="905256" y="3926490"/>
          <a:ext cx="1407261" cy="1224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96" tIns="0" rIns="0" bIns="0" numCol="1" spcCol="1270" anchor="t" anchorCtr="0">
          <a:noAutofit/>
        </a:bodyPr>
        <a:lstStyle/>
        <a:p>
          <a:pPr lvl="0" algn="l" defTabSz="1111250">
            <a:lnSpc>
              <a:spcPct val="90000"/>
            </a:lnSpc>
            <a:spcBef>
              <a:spcPct val="0"/>
            </a:spcBef>
            <a:spcAft>
              <a:spcPct val="35000"/>
            </a:spcAft>
          </a:pPr>
          <a:r>
            <a:rPr lang="en-US" sz="2500" kern="1200" dirty="0" smtClean="0"/>
            <a:t>Educated Guess</a:t>
          </a:r>
          <a:endParaRPr lang="en-US" sz="2500" kern="1200" dirty="0"/>
        </a:p>
      </dsp:txBody>
      <dsp:txXfrm>
        <a:off x="905256" y="3926490"/>
        <a:ext cx="1407261" cy="1224153"/>
      </dsp:txXfrm>
    </dsp:sp>
    <dsp:sp modelId="{01D7DFFD-4705-FC4B-856B-559BD44C277A}">
      <dsp:nvSpPr>
        <dsp:cNvPr id="0" name=""/>
        <dsp:cNvSpPr/>
      </dsp:nvSpPr>
      <dsp:spPr>
        <a:xfrm>
          <a:off x="2147925" y="2635471"/>
          <a:ext cx="329184" cy="329184"/>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56700-0D19-B845-89C5-A6971FD3030E}">
      <dsp:nvSpPr>
        <dsp:cNvPr id="0" name=""/>
        <dsp:cNvSpPr/>
      </dsp:nvSpPr>
      <dsp:spPr>
        <a:xfrm>
          <a:off x="2312517" y="2800063"/>
          <a:ext cx="1728216" cy="2350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428" tIns="0" rIns="0" bIns="0" numCol="1" spcCol="1270" anchor="t" anchorCtr="0">
          <a:noAutofit/>
        </a:bodyPr>
        <a:lstStyle/>
        <a:p>
          <a:pPr lvl="0" algn="l" defTabSz="1111250">
            <a:lnSpc>
              <a:spcPct val="90000"/>
            </a:lnSpc>
            <a:spcBef>
              <a:spcPct val="0"/>
            </a:spcBef>
            <a:spcAft>
              <a:spcPct val="35000"/>
            </a:spcAft>
          </a:pPr>
          <a:r>
            <a:rPr lang="en-US" sz="2500" kern="1200" dirty="0" smtClean="0"/>
            <a:t>Velocity Planning Games</a:t>
          </a:r>
          <a:endParaRPr lang="en-US" sz="2500" kern="1200" dirty="0"/>
        </a:p>
      </dsp:txBody>
      <dsp:txXfrm>
        <a:off x="2312517" y="2800063"/>
        <a:ext cx="1728216" cy="2350579"/>
      </dsp:txXfrm>
    </dsp:sp>
    <dsp:sp modelId="{FB5BDFC4-300D-A344-B6BE-845AB9119DFF}">
      <dsp:nvSpPr>
        <dsp:cNvPr id="0" name=""/>
        <dsp:cNvSpPr/>
      </dsp:nvSpPr>
      <dsp:spPr>
        <a:xfrm>
          <a:off x="3855567" y="1753876"/>
          <a:ext cx="436168" cy="436168"/>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F1F61-67A5-104C-B6D7-0A42E209AF26}">
      <dsp:nvSpPr>
        <dsp:cNvPr id="0" name=""/>
        <dsp:cNvSpPr/>
      </dsp:nvSpPr>
      <dsp:spPr>
        <a:xfrm>
          <a:off x="4073652" y="1971960"/>
          <a:ext cx="1728216" cy="3178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117" tIns="0" rIns="0" bIns="0" numCol="1" spcCol="1270" anchor="t" anchorCtr="0">
          <a:noAutofit/>
        </a:bodyPr>
        <a:lstStyle/>
        <a:p>
          <a:pPr lvl="0" algn="l" defTabSz="1111250">
            <a:lnSpc>
              <a:spcPct val="90000"/>
            </a:lnSpc>
            <a:spcBef>
              <a:spcPct val="0"/>
            </a:spcBef>
            <a:spcAft>
              <a:spcPct val="35000"/>
            </a:spcAft>
          </a:pPr>
          <a:r>
            <a:rPr lang="en-US" sz="2500" kern="1200" dirty="0" smtClean="0"/>
            <a:t>Trial Iterations</a:t>
          </a:r>
          <a:endParaRPr lang="en-US" sz="2500" kern="1200" dirty="0"/>
        </a:p>
      </dsp:txBody>
      <dsp:txXfrm>
        <a:off x="4073652" y="1971960"/>
        <a:ext cx="1728216" cy="3178683"/>
      </dsp:txXfrm>
    </dsp:sp>
    <dsp:sp modelId="{3AF79778-A544-5440-A6C8-BF1089C39B06}">
      <dsp:nvSpPr>
        <dsp:cNvPr id="0" name=""/>
        <dsp:cNvSpPr/>
      </dsp:nvSpPr>
      <dsp:spPr>
        <a:xfrm>
          <a:off x="5715457" y="1170603"/>
          <a:ext cx="584301" cy="584301"/>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F965C-3E7E-F745-ADED-D65E9CF237FF}">
      <dsp:nvSpPr>
        <dsp:cNvPr id="0" name=""/>
        <dsp:cNvSpPr/>
      </dsp:nvSpPr>
      <dsp:spPr>
        <a:xfrm>
          <a:off x="6007608" y="1462753"/>
          <a:ext cx="1728216" cy="368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9609" tIns="0" rIns="0" bIns="0" numCol="1" spcCol="1270" anchor="t" anchorCtr="0">
          <a:noAutofit/>
        </a:bodyPr>
        <a:lstStyle/>
        <a:p>
          <a:pPr lvl="0" algn="l" defTabSz="1111250">
            <a:lnSpc>
              <a:spcPct val="90000"/>
            </a:lnSpc>
            <a:spcBef>
              <a:spcPct val="0"/>
            </a:spcBef>
            <a:spcAft>
              <a:spcPct val="35000"/>
            </a:spcAft>
          </a:pPr>
          <a:r>
            <a:rPr lang="en-US" sz="2500" kern="1200" dirty="0" smtClean="0"/>
            <a:t>Experience</a:t>
          </a:r>
          <a:endParaRPr lang="en-US" sz="2500" kern="1200" dirty="0"/>
        </a:p>
      </dsp:txBody>
      <dsp:txXfrm>
        <a:off x="6007608" y="1462753"/>
        <a:ext cx="1728216" cy="3687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4E4C6-4829-3345-B7CA-419AFAD5026D}">
      <dsp:nvSpPr>
        <dsp:cNvPr id="0" name=""/>
        <dsp:cNvSpPr/>
      </dsp:nvSpPr>
      <dsp:spPr>
        <a:xfrm>
          <a:off x="4518665" y="389005"/>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Calibri" pitchFamily="34" charset="0"/>
              <a:cs typeface="Calibri" pitchFamily="34" charset="0"/>
            </a:rPr>
            <a:t>Devs</a:t>
          </a:r>
          <a:r>
            <a:rPr lang="en-US" sz="2000" kern="1200" dirty="0" smtClean="0">
              <a:latin typeface="Calibri" pitchFamily="34" charset="0"/>
              <a:cs typeface="Calibri" pitchFamily="34" charset="0"/>
            </a:rPr>
            <a:t> select cards they think a </a:t>
          </a:r>
          <a:r>
            <a:rPr lang="en-US" sz="2000" u="sng" kern="1200" dirty="0" smtClean="0">
              <a:latin typeface="Calibri" pitchFamily="34" charset="0"/>
              <a:cs typeface="Calibri" pitchFamily="34" charset="0"/>
            </a:rPr>
            <a:t>pair</a:t>
          </a:r>
          <a:r>
            <a:rPr lang="en-US" sz="2000" u="none" kern="1200" dirty="0" smtClean="0">
              <a:latin typeface="Calibri" pitchFamily="34" charset="0"/>
              <a:cs typeface="Calibri" pitchFamily="34" charset="0"/>
            </a:rPr>
            <a:t> </a:t>
          </a:r>
          <a:r>
            <a:rPr lang="en-US" sz="2000" kern="1200" dirty="0" smtClean="0">
              <a:latin typeface="Calibri" pitchFamily="34" charset="0"/>
              <a:cs typeface="Calibri" pitchFamily="34" charset="0"/>
            </a:rPr>
            <a:t>can get “done” within an iteration</a:t>
          </a:r>
          <a:endParaRPr lang="en-US" sz="2000" kern="1200" dirty="0">
            <a:latin typeface="Calibri" pitchFamily="34" charset="0"/>
            <a:cs typeface="Calibri" pitchFamily="34" charset="0"/>
          </a:endParaRPr>
        </a:p>
      </dsp:txBody>
      <dsp:txXfrm>
        <a:off x="4518665" y="389005"/>
        <a:ext cx="1977327" cy="1977327"/>
      </dsp:txXfrm>
    </dsp:sp>
    <dsp:sp modelId="{AEF29B62-6F63-4D4E-A258-52045D031096}">
      <dsp:nvSpPr>
        <dsp:cNvPr id="0" name=""/>
        <dsp:cNvSpPr/>
      </dsp:nvSpPr>
      <dsp:spPr>
        <a:xfrm>
          <a:off x="1486567" y="-70255"/>
          <a:ext cx="4680645" cy="4680645"/>
        </a:xfrm>
        <a:prstGeom prst="circularArrow">
          <a:avLst>
            <a:gd name="adj1" fmla="val 8238"/>
            <a:gd name="adj2" fmla="val 575203"/>
            <a:gd name="adj3" fmla="val 3223755"/>
            <a:gd name="adj4" fmla="val 172200"/>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409A82D-CCE3-1543-AF3C-2817E012E20A}">
      <dsp:nvSpPr>
        <dsp:cNvPr id="0" name=""/>
        <dsp:cNvSpPr/>
      </dsp:nvSpPr>
      <dsp:spPr>
        <a:xfrm>
          <a:off x="2712951" y="3272929"/>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tallies up the total (secretly)</a:t>
          </a:r>
          <a:endParaRPr lang="en-US" sz="2000" kern="1200" dirty="0">
            <a:latin typeface="Calibri" pitchFamily="34" charset="0"/>
            <a:cs typeface="Calibri" pitchFamily="34" charset="0"/>
          </a:endParaRPr>
        </a:p>
      </dsp:txBody>
      <dsp:txXfrm>
        <a:off x="2712951" y="3272929"/>
        <a:ext cx="1977327" cy="1977327"/>
      </dsp:txXfrm>
    </dsp:sp>
    <dsp:sp modelId="{78F66357-1B9E-944E-A44F-D7FF07F93A75}">
      <dsp:nvSpPr>
        <dsp:cNvPr id="0" name=""/>
        <dsp:cNvSpPr/>
      </dsp:nvSpPr>
      <dsp:spPr>
        <a:xfrm>
          <a:off x="1361292" y="-1341"/>
          <a:ext cx="4680645" cy="4680645"/>
        </a:xfrm>
        <a:prstGeom prst="circularArrow">
          <a:avLst>
            <a:gd name="adj1" fmla="val 8238"/>
            <a:gd name="adj2" fmla="val 575203"/>
            <a:gd name="adj3" fmla="val 10175879"/>
            <a:gd name="adj4" fmla="val 7256757"/>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D65204-856F-3F44-9797-6CC1E3002A37}">
      <dsp:nvSpPr>
        <dsp:cNvPr id="0" name=""/>
        <dsp:cNvSpPr/>
      </dsp:nvSpPr>
      <dsp:spPr>
        <a:xfrm>
          <a:off x="1047919" y="389010"/>
          <a:ext cx="1977327" cy="197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Facilitator lays out sampling of stories</a:t>
          </a:r>
          <a:endParaRPr lang="en-US" sz="2000" kern="1200" dirty="0">
            <a:latin typeface="Calibri" pitchFamily="34" charset="0"/>
            <a:cs typeface="Calibri" pitchFamily="34" charset="0"/>
          </a:endParaRPr>
        </a:p>
      </dsp:txBody>
      <dsp:txXfrm>
        <a:off x="1047919" y="389010"/>
        <a:ext cx="1977327" cy="1977327"/>
      </dsp:txXfrm>
    </dsp:sp>
    <dsp:sp modelId="{A0B7D020-9CE4-E541-B22E-850F21078D35}">
      <dsp:nvSpPr>
        <dsp:cNvPr id="0" name=""/>
        <dsp:cNvSpPr/>
      </dsp:nvSpPr>
      <dsp:spPr>
        <a:xfrm>
          <a:off x="1521296" y="-69892"/>
          <a:ext cx="4680645" cy="4680645"/>
        </a:xfrm>
        <a:prstGeom prst="circularArrow">
          <a:avLst>
            <a:gd name="adj1" fmla="val 8238"/>
            <a:gd name="adj2" fmla="val 575203"/>
            <a:gd name="adj3" fmla="val 16823796"/>
            <a:gd name="adj4" fmla="val 14652812"/>
            <a:gd name="adj5" fmla="val 961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645A85B-5EE2-224D-892B-EBDEE738041D}" type="datetime1">
              <a:rPr lang="en-US"/>
              <a:pPr/>
              <a:t>5/9/12</a:t>
            </a:fld>
            <a:endParaRPr lang="en-US"/>
          </a:p>
        </p:txBody>
      </p:sp>
      <p:sp>
        <p:nvSpPr>
          <p:cNvPr id="167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60FD0B95-DBA3-234F-B321-9A64082D11C4}" type="slidenum">
              <a:rPr lang="en-US"/>
              <a:pPr/>
              <a:t>‹#›</a:t>
            </a:fld>
            <a:endParaRPr lang="en-US"/>
          </a:p>
        </p:txBody>
      </p:sp>
    </p:spTree>
    <p:extLst>
      <p:ext uri="{BB962C8B-B14F-4D97-AF65-F5344CB8AC3E}">
        <p14:creationId xmlns:p14="http://schemas.microsoft.com/office/powerpoint/2010/main" val="958738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57A0049-9727-1C49-9F90-B954D42273FA}" type="datetime1">
              <a:rPr lang="en-US"/>
              <a:pPr/>
              <a:t>5/9/12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C91E950B-F458-354F-BE3A-215FB82C404C}" type="slidenum">
              <a:rPr lang="en-US"/>
              <a:pPr/>
              <a:t>‹#›</a:t>
            </a:fld>
            <a:endParaRPr lang="en-US"/>
          </a:p>
        </p:txBody>
      </p:sp>
    </p:spTree>
    <p:extLst>
      <p:ext uri="{BB962C8B-B14F-4D97-AF65-F5344CB8AC3E}">
        <p14:creationId xmlns:p14="http://schemas.microsoft.com/office/powerpoint/2010/main" val="175915503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agilemodeling.com/artifacts/systemUseCase.htm"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Plan, execute and report on Agile projects</a:t>
            </a: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pPr eaLnBrk="1" hangingPunct="1">
              <a:spcBef>
                <a:spcPct val="0"/>
              </a:spcBef>
            </a:pPr>
            <a:r>
              <a:rPr lang="en-US" dirty="0" smtClean="0">
                <a:ea typeface="ＭＳ Ｐゴシック" pitchFamily="21" charset="-128"/>
                <a:cs typeface="Arial" pitchFamily="21" charset="0"/>
              </a:rPr>
              <a:t>--------------------------------------------------------------------------------------------------------------------</a:t>
            </a:r>
          </a:p>
          <a:p>
            <a:pPr eaLnBrk="1" hangingPunct="1">
              <a:spcBef>
                <a:spcPct val="0"/>
              </a:spcBef>
            </a:pPr>
            <a:r>
              <a:rPr lang="en-US" dirty="0" smtClean="0">
                <a:ea typeface="ＭＳ Ｐゴシック" pitchFamily="21" charset="-128"/>
                <a:cs typeface="Arial" pitchFamily="21" charset="0"/>
              </a:rPr>
              <a:t>Welcome to the module Planning the Project. This module is brought to you by ThoughtWorks Studios, maker of Mingle,</a:t>
            </a:r>
            <a:r>
              <a:rPr lang="en-US" baseline="0" dirty="0" smtClean="0">
                <a:ea typeface="ＭＳ Ｐゴシック" pitchFamily="21" charset="-128"/>
                <a:cs typeface="Arial" pitchFamily="21" charset="0"/>
              </a:rPr>
              <a:t> Cruise, and Twist.</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practices that help Managers and Project Managers plan, execute, and report on Agile projects.</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a:t>
            </a:fld>
            <a:endParaRPr lang="en-US"/>
          </a:p>
        </p:txBody>
      </p:sp>
    </p:spTree>
    <p:extLst>
      <p:ext uri="{BB962C8B-B14F-4D97-AF65-F5344CB8AC3E}">
        <p14:creationId xmlns:p14="http://schemas.microsoft.com/office/powerpoint/2010/main" val="428819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Created individuals given names – Bill, Jack</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Have characteristics</a:t>
            </a:r>
            <a:r>
              <a:rPr lang="en-US" sz="1200" b="0" kern="1200" baseline="0" dirty="0" smtClean="0">
                <a:solidFill>
                  <a:schemeClr val="tx1"/>
                </a:solidFill>
                <a:latin typeface="+mn-lt"/>
                <a:ea typeface="ＭＳ Ｐゴシック" pitchFamily="-65" charset="-128"/>
                <a:cs typeface="Arial" charset="0"/>
              </a:rPr>
              <a:t> like – biographic, </a:t>
            </a:r>
            <a:r>
              <a:rPr lang="en-US" sz="1200" b="0" kern="1200" baseline="0" dirty="0" err="1" smtClean="0">
                <a:solidFill>
                  <a:schemeClr val="tx1"/>
                </a:solidFill>
                <a:latin typeface="+mn-lt"/>
                <a:ea typeface="ＭＳ Ｐゴシック" pitchFamily="-65" charset="-128"/>
                <a:cs typeface="Arial" charset="0"/>
              </a:rPr>
              <a:t>technographic</a:t>
            </a:r>
            <a:r>
              <a:rPr lang="en-US" sz="1200" b="0" kern="1200" baseline="0" dirty="0" smtClean="0">
                <a:solidFill>
                  <a:schemeClr val="tx1"/>
                </a:solidFill>
                <a:latin typeface="+mn-lt"/>
                <a:ea typeface="ＭＳ Ｐゴシック" pitchFamily="-65" charset="-128"/>
                <a:cs typeface="Arial" charset="0"/>
              </a:rPr>
              <a:t>, attitudes, relationship to/from the business, etc</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Used to create paths through the system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“How would Bill search for a flight?”</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Bill and Jack may have the same role, but different Personas</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By discussing the different personas and how they’d interact with the system we get stories.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Now let’s talk about Personas.</a:t>
            </a:r>
          </a:p>
          <a:p>
            <a:endParaRPr lang="en-US" sz="1200" b="1"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Personas are </a:t>
            </a:r>
            <a:r>
              <a:rPr lang="en-US" sz="1200" i="1" kern="1200" dirty="0" smtClean="0">
                <a:solidFill>
                  <a:schemeClr val="tx1"/>
                </a:solidFill>
                <a:latin typeface="+mn-lt"/>
                <a:ea typeface="ＭＳ Ｐゴシック" pitchFamily="-65" charset="-128"/>
                <a:cs typeface="Arial" charset="0"/>
              </a:rPr>
              <a:t>created </a:t>
            </a:r>
            <a:r>
              <a:rPr lang="en-US" sz="1200" kern="1200" dirty="0" smtClean="0">
                <a:solidFill>
                  <a:schemeClr val="tx1"/>
                </a:solidFill>
                <a:latin typeface="+mn-lt"/>
                <a:ea typeface="ＭＳ Ｐゴシック" pitchFamily="-65" charset="-128"/>
                <a:cs typeface="Arial" charset="0"/>
              </a:rPr>
              <a:t>people. They combine sets of characteristics that allow the project team to talk about them as if they were real. The advantages over using real people are that there’s no danger of offending someone when we talk about them, there’s no need to ask someone personal questions,</a:t>
            </a:r>
            <a:r>
              <a:rPr lang="en-US" sz="1200" kern="1200" baseline="0" dirty="0" smtClean="0">
                <a:solidFill>
                  <a:schemeClr val="tx1"/>
                </a:solidFill>
                <a:latin typeface="+mn-lt"/>
                <a:ea typeface="ＭＳ Ｐゴシック" pitchFamily="-65" charset="-128"/>
                <a:cs typeface="Arial" charset="0"/>
              </a:rPr>
              <a:t> the personas </a:t>
            </a:r>
            <a:r>
              <a:rPr lang="en-US" sz="1200" kern="1200" dirty="0" smtClean="0">
                <a:solidFill>
                  <a:schemeClr val="tx1"/>
                </a:solidFill>
                <a:latin typeface="+mn-lt"/>
                <a:ea typeface="ＭＳ Ｐゴシック" pitchFamily="-65" charset="-128"/>
                <a:cs typeface="Arial" charset="0"/>
              </a:rPr>
              <a:t>are crafted to satisfy a need, and they don’t have to get fed or paid. </a:t>
            </a:r>
            <a:r>
              <a:rPr lang="en-US" sz="1200" i="1" kern="1200" dirty="0" smtClean="0">
                <a:solidFill>
                  <a:schemeClr val="tx1"/>
                </a:solidFill>
                <a:latin typeface="+mn-lt"/>
                <a:ea typeface="ＭＳ Ｐゴシック" pitchFamily="-65" charset="-128"/>
                <a:cs typeface="Arial" charset="0"/>
              </a:rPr>
              <a:t>[hopefully, this will get a chuckle – pause for the chuckle]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Personas take on Roles, just like real people. However, unlike Roles, they are not incorporated into Stories. Rather they are used as the context and checkpoint for Stories. That is, if there are Personas named Sharon and Fred, we might ask “How would Fred do that?” or “Would that satisfy Sharon?”</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The more we talk about them, the more real they become. We work hard to avoid saying</a:t>
            </a:r>
            <a:r>
              <a:rPr lang="en-US" sz="1200" kern="1200" baseline="0" dirty="0" smtClean="0">
                <a:solidFill>
                  <a:schemeClr val="tx1"/>
                </a:solidFill>
                <a:latin typeface="+mn-lt"/>
                <a:ea typeface="ＭＳ Ｐゴシック" pitchFamily="-65" charset="-128"/>
                <a:cs typeface="Arial" charset="0"/>
              </a:rPr>
              <a:t> “What would a </a:t>
            </a:r>
            <a:r>
              <a:rPr lang="en-US" sz="1200" kern="1200" baseline="0" dirty="0" err="1" smtClean="0">
                <a:solidFill>
                  <a:schemeClr val="tx1"/>
                </a:solidFill>
                <a:latin typeface="+mn-lt"/>
                <a:ea typeface="ＭＳ Ｐゴシック" pitchFamily="-65" charset="-128"/>
                <a:cs typeface="Arial" charset="0"/>
              </a:rPr>
              <a:t>Superuser</a:t>
            </a:r>
            <a:r>
              <a:rPr lang="en-US" sz="1200" kern="1200" baseline="0" dirty="0" smtClean="0">
                <a:solidFill>
                  <a:schemeClr val="tx1"/>
                </a:solidFill>
                <a:latin typeface="+mn-lt"/>
                <a:ea typeface="ＭＳ Ｐゴシック" pitchFamily="-65" charset="-128"/>
                <a:cs typeface="Arial" charset="0"/>
              </a:rPr>
              <a:t> do?” when talking about acceptance criteria and system flow, and try to stay with the Personas. That helps us remember that more than one Persona may take on the same Role, and that each Persona can take on multiple Roles.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To create a persona we discuss</a:t>
            </a:r>
          </a:p>
          <a:p>
            <a:pPr lvl="1">
              <a:buFont typeface="Arial" pitchFamily="34" charset="0"/>
              <a:buChar char="•"/>
            </a:pPr>
            <a:r>
              <a:rPr lang="en-US" sz="1200" b="0" kern="1200" dirty="0" smtClean="0">
                <a:solidFill>
                  <a:schemeClr val="tx1"/>
                </a:solidFill>
                <a:latin typeface="+mn-lt"/>
                <a:ea typeface="ＭＳ Ｐゴシック" pitchFamily="-65" charset="-128"/>
                <a:cs typeface="Arial" charset="0"/>
              </a:rPr>
              <a:t>Background</a:t>
            </a:r>
            <a:r>
              <a:rPr lang="en-US" sz="1200" b="0" kern="1200" baseline="0" dirty="0" smtClean="0">
                <a:solidFill>
                  <a:schemeClr val="tx1"/>
                </a:solidFill>
                <a:latin typeface="+mn-lt"/>
                <a:ea typeface="ＭＳ Ｐゴシック" pitchFamily="-65" charset="-128"/>
                <a:cs typeface="Arial" charset="0"/>
              </a:rPr>
              <a:t> and history</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Professional experience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Technological level</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Hobbies</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Goals</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Relationship to the business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Find</a:t>
            </a:r>
            <a:r>
              <a:rPr lang="en-US" sz="1200" b="0" kern="1200" baseline="0" dirty="0" smtClean="0">
                <a:solidFill>
                  <a:schemeClr val="tx1"/>
                </a:solidFill>
                <a:latin typeface="+mn-lt"/>
                <a:ea typeface="ＭＳ Ｐゴシック" pitchFamily="-65" charset="-128"/>
                <a:cs typeface="Arial" charset="0"/>
              </a:rPr>
              <a:t> a photograph that gives the persona visibility</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Hung</a:t>
            </a:r>
            <a:r>
              <a:rPr lang="en-US" sz="1200" b="0" kern="1200" baseline="0" dirty="0" smtClean="0">
                <a:solidFill>
                  <a:schemeClr val="tx1"/>
                </a:solidFill>
                <a:latin typeface="+mn-lt"/>
                <a:ea typeface="ＭＳ Ｐゴシック" pitchFamily="-65" charset="-128"/>
                <a:cs typeface="Arial" charset="0"/>
              </a:rPr>
              <a:t> up in the team room</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To create personas, we talk about their background and history, their professional experience,</a:t>
            </a:r>
            <a:r>
              <a:rPr lang="en-US" sz="1200" b="0" kern="1200" baseline="0" dirty="0" smtClean="0">
                <a:solidFill>
                  <a:schemeClr val="tx1"/>
                </a:solidFill>
                <a:latin typeface="+mn-lt"/>
                <a:ea typeface="ＭＳ Ｐゴシック" pitchFamily="-65" charset="-128"/>
                <a:cs typeface="Arial" charset="0"/>
              </a:rPr>
              <a:t> their families, their education, their hobbies, and more.  We try to make them as real as possible.</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Typically, we will find a photograph – usually from a clipart site, so it’s </a:t>
            </a:r>
            <a:r>
              <a:rPr lang="en-US" sz="1200" b="0" i="1" kern="1200" baseline="0" dirty="0" smtClean="0">
                <a:solidFill>
                  <a:schemeClr val="tx1"/>
                </a:solidFill>
                <a:latin typeface="+mn-lt"/>
                <a:ea typeface="ＭＳ Ｐゴシック" pitchFamily="-65" charset="-128"/>
                <a:cs typeface="Arial" charset="0"/>
              </a:rPr>
              <a:t>not </a:t>
            </a:r>
            <a:r>
              <a:rPr lang="en-US" sz="1200" b="0" i="0" kern="1200" baseline="0" dirty="0" smtClean="0">
                <a:solidFill>
                  <a:schemeClr val="tx1"/>
                </a:solidFill>
                <a:latin typeface="+mn-lt"/>
                <a:ea typeface="ＭＳ Ｐゴシック" pitchFamily="-65" charset="-128"/>
                <a:cs typeface="Arial" charset="0"/>
              </a:rPr>
              <a:t>someone we know – to use for the persona.  We’ll create persona sheets – profiles with the picture – and put them where they’re visible to all of the members of the team.</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baseline="0" dirty="0" smtClean="0">
                <a:solidFill>
                  <a:schemeClr val="tx1"/>
                </a:solidFill>
                <a:latin typeface="+mn-lt"/>
                <a:ea typeface="ＭＳ Ｐゴシック" pitchFamily="-65" charset="-128"/>
                <a:cs typeface="Arial" charset="0"/>
              </a:rPr>
              <a:t>Once we’ve identified a persona, and as we begin to flesh them out, we’ll start to develop scenarios.</a:t>
            </a:r>
            <a:endParaRPr lang="en-US" b="0"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ＭＳ Ｐゴシック" pitchFamily="-65" charset="-128"/>
                <a:cs typeface="Arial" charset="0"/>
              </a:rPr>
              <a:t>Add some content about how we use each - personas in both forward and backward looking, BA/UX, </a:t>
            </a:r>
            <a:r>
              <a:rPr lang="en-US" sz="1200" kern="1200" dirty="0" err="1" smtClean="0">
                <a:solidFill>
                  <a:schemeClr val="tx1"/>
                </a:solidFill>
                <a:latin typeface="+mn-lt"/>
                <a:ea typeface="ＭＳ Ｐゴシック" pitchFamily="-65" charset="-128"/>
                <a:cs typeface="Arial" charset="0"/>
              </a:rPr>
              <a:t>Dev</a:t>
            </a:r>
            <a:r>
              <a:rPr lang="en-US" sz="1200" kern="1200" dirty="0" smtClean="0">
                <a:solidFill>
                  <a:schemeClr val="tx1"/>
                </a:solidFill>
                <a:latin typeface="+mn-lt"/>
                <a:ea typeface="ＭＳ Ｐゴシック" pitchFamily="-65" charset="-128"/>
                <a:cs typeface="Arial" charset="0"/>
              </a:rPr>
              <a: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dirty="0" smtClean="0">
                <a:solidFill>
                  <a:schemeClr val="tx1"/>
                </a:solidFill>
                <a:latin typeface="Helvetica" pitchFamily="-109" charset="0"/>
                <a:ea typeface="Helvetica" pitchFamily="-109" charset="0"/>
                <a:cs typeface="Helvetica" pitchFamily="-109" charset="0"/>
                <a:sym typeface="Helvetica" pitchFamily="-109" charset="0"/>
              </a:rPr>
              <a:t>A</a:t>
            </a: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 story about how a persona might accomplish a task</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Book a flight</a:t>
            </a:r>
          </a:p>
          <a:p>
            <a:pPr marL="457200" marR="0" lvl="1"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The super user may jump directly to a particular airline</a:t>
            </a:r>
          </a:p>
          <a:p>
            <a:pPr marL="457200" marR="0" lvl="1"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The casual user may want to browse all airlines</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Some current processes, some visionary or new</a:t>
            </a: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chemeClr val="tx1"/>
                </a:solidFill>
                <a:latin typeface="Helvetica" pitchFamily="-109" charset="0"/>
                <a:ea typeface="Helvetica" pitchFamily="-109" charset="0"/>
                <a:cs typeface="Helvetica" pitchFamily="-109" charset="0"/>
                <a:sym typeface="Helvetica" pitchFamily="-109"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chemeClr val="tx1"/>
                </a:solidFill>
                <a:latin typeface="Helvetica" pitchFamily="-109" charset="0"/>
                <a:ea typeface="Helvetica" pitchFamily="-109" charset="0"/>
                <a:cs typeface="Helvetica" pitchFamily="-109" charset="0"/>
                <a:sym typeface="Helvetica" pitchFamily="-109" charset="0"/>
              </a:rPr>
              <a:t>We use </a:t>
            </a:r>
            <a:r>
              <a:rPr lang="en-US" sz="1200" b="1" dirty="0" smtClean="0">
                <a:solidFill>
                  <a:schemeClr val="tx1"/>
                </a:solidFill>
                <a:latin typeface="Helvetica" pitchFamily="-109" charset="0"/>
                <a:ea typeface="Helvetica" pitchFamily="-109" charset="0"/>
                <a:cs typeface="Helvetica" pitchFamily="-109" charset="0"/>
                <a:sym typeface="Helvetica" pitchFamily="-109" charset="0"/>
              </a:rPr>
              <a:t>Scenarios</a:t>
            </a:r>
            <a:r>
              <a:rPr lang="en-US" sz="1200" dirty="0" smtClean="0">
                <a:solidFill>
                  <a:schemeClr val="tx1"/>
                </a:solidFill>
                <a:latin typeface="Helvetica" pitchFamily="-109" charset="0"/>
                <a:ea typeface="Helvetica" pitchFamily="-109" charset="0"/>
                <a:cs typeface="Helvetica" pitchFamily="-109" charset="0"/>
                <a:sym typeface="Helvetica" pitchFamily="-109" charset="0"/>
              </a:rPr>
              <a:t> to drive out requirements and to validate that solutions can solve the tasks identified in all possible environments. This is where we might see various personas taking on multiple roles and helping us to understand how they would use, and respond to, the solution</a:t>
            </a: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 we’re developing. In fact, Scenarios tie pretty directly to the way in which we state our acceptance criteria.</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aseline="0" dirty="0" smtClean="0">
                <a:solidFill>
                  <a:schemeClr val="tx1"/>
                </a:solidFill>
                <a:latin typeface="Helvetica" pitchFamily="-109" charset="0"/>
                <a:ea typeface="Helvetica" pitchFamily="-109" charset="0"/>
                <a:cs typeface="Helvetica" pitchFamily="-109" charset="0"/>
                <a:sym typeface="Helvetica" pitchFamily="-109" charset="0"/>
              </a:rPr>
              <a:t>Some of the scenarios we create will be current – how things work today – and some will be visionary – how things will be sometime in the future.</a:t>
            </a:r>
            <a:r>
              <a:rPr lang="en-US" sz="1200" baseline="0" dirty="0" smtClean="0">
                <a:solidFill>
                  <a:schemeClr val="tx1"/>
                </a:solidFill>
                <a:latin typeface="+mn-lt"/>
                <a:ea typeface="ＭＳ Ｐゴシック" pitchFamily="-65" charset="-128"/>
                <a:cs typeface="Arial" charset="0"/>
                <a:sym typeface="Helvetica" pitchFamily="-109" charset="0"/>
              </a:rPr>
              <a:t>  All of them will help us to understand how the system we’re building will effectively serve our customers.</a:t>
            </a:r>
            <a:endParaRPr lang="en-US" sz="120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Another source</a:t>
            </a:r>
            <a:r>
              <a:rPr lang="en-US" baseline="0" dirty="0" smtClean="0"/>
              <a:t> of stories are use cases.</a:t>
            </a:r>
          </a:p>
          <a:p>
            <a:pPr>
              <a:buFont typeface="Arial" pitchFamily="34" charset="0"/>
              <a:buChar char="•"/>
            </a:pPr>
            <a:r>
              <a:rPr lang="en-US" baseline="0" dirty="0" smtClean="0"/>
              <a:t>Use cases can be broken down into scenarios.</a:t>
            </a:r>
          </a:p>
          <a:p>
            <a:pPr>
              <a:buFont typeface="Arial" pitchFamily="34" charset="0"/>
              <a:buChar char="•"/>
            </a:pPr>
            <a:r>
              <a:rPr lang="en-US" baseline="0" dirty="0" smtClean="0"/>
              <a:t>The scenarios can then be dissected for stories.</a:t>
            </a:r>
          </a:p>
          <a:p>
            <a:endParaRPr lang="en-US" dirty="0"/>
          </a:p>
        </p:txBody>
      </p:sp>
      <p:sp>
        <p:nvSpPr>
          <p:cNvPr id="4" name="Slide Number Placeholder 3"/>
          <p:cNvSpPr>
            <a:spLocks noGrp="1"/>
          </p:cNvSpPr>
          <p:nvPr>
            <p:ph type="sldNum" sz="quarter" idx="10"/>
          </p:nvPr>
        </p:nvSpPr>
        <p:spPr/>
        <p:txBody>
          <a:bodyPr/>
          <a:lstStyle/>
          <a:p>
            <a:fld id="{E8A827D6-D89F-47E3-B5EE-04C3C4737BF1}"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ＭＳ Ｐゴシック" pitchFamily="-65" charset="-128"/>
                <a:cs typeface="Arial" charset="0"/>
              </a:rPr>
              <a:t>I’ll let you read this before we begin.</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[PAUSE LONG ENOUGH TO READ THIS AT LEAST ONCE]</a:t>
            </a:r>
          </a:p>
          <a:p>
            <a:endParaRPr lang="en-US" sz="120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Allows you to run scenarios through the system without coding anything</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Low</a:t>
            </a:r>
            <a:r>
              <a:rPr lang="en-US" sz="1200" kern="1200" baseline="0" dirty="0" smtClean="0">
                <a:solidFill>
                  <a:schemeClr val="tx1"/>
                </a:solidFill>
                <a:latin typeface="+mn-lt"/>
                <a:ea typeface="ＭＳ Ｐゴシック" pitchFamily="-65" charset="-128"/>
                <a:cs typeface="Arial" charset="0"/>
              </a:rPr>
              <a:t> cost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Paper</a:t>
            </a:r>
          </a:p>
          <a:p>
            <a:pPr>
              <a:buFont typeface="Arial" pitchFamily="34" charset="0"/>
              <a:buNone/>
            </a:pP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Another name for low-fidelity prototyping is "paper prototyping" and perhaps this name more fittingly describes what you use in the process. The purpose of the low-fidelity prototype is to allow you to design the interface of your application </a:t>
            </a:r>
            <a:r>
              <a:rPr lang="en-US" sz="1200" b="1" kern="1200" dirty="0" smtClean="0">
                <a:solidFill>
                  <a:schemeClr val="tx1"/>
                </a:solidFill>
                <a:latin typeface="+mn-lt"/>
                <a:ea typeface="ＭＳ Ｐゴシック" pitchFamily="-65" charset="-128"/>
                <a:cs typeface="Arial" charset="0"/>
              </a:rPr>
              <a:t>before</a:t>
            </a:r>
            <a:r>
              <a:rPr lang="en-US" sz="1200" kern="1200" dirty="0" smtClean="0">
                <a:solidFill>
                  <a:schemeClr val="tx1"/>
                </a:solidFill>
                <a:latin typeface="+mn-lt"/>
                <a:ea typeface="ＭＳ Ｐゴシック" pitchFamily="-65" charset="-128"/>
                <a:cs typeface="Arial" charset="0"/>
              </a:rPr>
              <a:t> you focus on anything else.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Allows teams to test out interfaces without</a:t>
            </a:r>
            <a:r>
              <a:rPr lang="en-US" baseline="0" dirty="0" smtClean="0"/>
              <a:t> writing code.</a:t>
            </a:r>
          </a:p>
          <a:p>
            <a:pPr>
              <a:buFont typeface="Arial" pitchFamily="34" charset="0"/>
              <a:buChar char="•"/>
            </a:pPr>
            <a:r>
              <a:rPr lang="en-US" baseline="0" dirty="0" smtClean="0"/>
              <a:t>Easy and inexpensive modifications</a:t>
            </a:r>
          </a:p>
          <a:p>
            <a:pPr>
              <a:buFont typeface="Arial" pitchFamily="34" charset="0"/>
              <a:buChar char="•"/>
            </a:pPr>
            <a:r>
              <a:rPr lang="en-US" baseline="0" dirty="0" smtClean="0"/>
              <a:t>User is involved and comfortable being critical of a paper document </a:t>
            </a:r>
            <a:r>
              <a:rPr lang="en-US" baseline="0" dirty="0" err="1" smtClean="0"/>
              <a:t>vs</a:t>
            </a:r>
            <a:r>
              <a:rPr lang="en-US" baseline="0" dirty="0" smtClean="0"/>
              <a:t> a coded look</a:t>
            </a:r>
          </a:p>
          <a:p>
            <a:pPr>
              <a:buFont typeface="Arial" pitchFamily="34" charset="0"/>
              <a:buChar char="•"/>
            </a:pPr>
            <a:r>
              <a:rPr lang="en-US" baseline="0" dirty="0" smtClean="0"/>
              <a:t>By running the various scenarios through the prototypes, you can find new requirements</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Mid </a:t>
            </a:r>
            <a:r>
              <a:rPr lang="en-US" sz="1200" kern="1200" baseline="0" dirty="0" err="1" smtClean="0">
                <a:solidFill>
                  <a:schemeClr val="tx1"/>
                </a:solidFill>
                <a:latin typeface="+mn-lt"/>
                <a:ea typeface="ＭＳ Ｐゴシック" pitchFamily="-65" charset="-128"/>
                <a:cs typeface="Arial" charset="0"/>
              </a:rPr>
              <a:t>fi</a:t>
            </a:r>
            <a:r>
              <a:rPr lang="en-US" sz="1200" kern="1200" baseline="0" dirty="0" smtClean="0">
                <a:solidFill>
                  <a:schemeClr val="tx1"/>
                </a:solidFill>
                <a:latin typeface="+mn-lt"/>
                <a:ea typeface="ＭＳ Ｐゴシック" pitchFamily="-65" charset="-128"/>
                <a:cs typeface="Arial" charset="0"/>
              </a:rPr>
              <a:t> – </a:t>
            </a:r>
            <a:r>
              <a:rPr lang="en-US" sz="1200" kern="1200" baseline="0" dirty="0" err="1" smtClean="0">
                <a:solidFill>
                  <a:schemeClr val="tx1"/>
                </a:solidFill>
                <a:latin typeface="+mn-lt"/>
                <a:ea typeface="ＭＳ Ｐゴシック" pitchFamily="-65" charset="-128"/>
                <a:cs typeface="Arial" charset="0"/>
              </a:rPr>
              <a:t>Balsamiq</a:t>
            </a:r>
            <a:endParaRPr lang="en-US" sz="1200" kern="1200" dirty="0" smtClean="0">
              <a:solidFill>
                <a:schemeClr val="tx1"/>
              </a:solidFill>
              <a:latin typeface="+mn-lt"/>
              <a:ea typeface="ＭＳ Ｐゴシック" pitchFamily="-65" charset="-128"/>
              <a:cs typeface="Arial" charset="0"/>
            </a:endParaRPr>
          </a:p>
          <a:p>
            <a:endParaRPr lang="en-US" dirty="0" smtClean="0"/>
          </a:p>
          <a:p>
            <a:endParaRPr lang="en-US" dirty="0" smtClean="0"/>
          </a:p>
          <a:p>
            <a:endParaRPr lang="en-US" dirty="0" smtClean="0"/>
          </a:p>
          <a:p>
            <a:r>
              <a:rPr lang="en-US" dirty="0" smtClean="0"/>
              <a:t>-------------------------------------------------------------------------------------</a:t>
            </a:r>
          </a:p>
          <a:p>
            <a:r>
              <a:rPr lang="en-US" dirty="0" smtClean="0"/>
              <a:t>From an article in Wikipedia, we get:</a:t>
            </a:r>
          </a:p>
          <a:p>
            <a:endParaRPr lang="en-US" dirty="0" smtClean="0"/>
          </a:p>
          <a:p>
            <a:r>
              <a:rPr lang="en-US" dirty="0" smtClean="0"/>
              <a:t>Paper prototyping saves time and money since it enables developers to test product interfaces (from software and websites to cell phones and microwave ovens) before they write code or begin development. This also allows for easy and inexpensive modification to existing designs which makes this method useful in the early phases of design. Using paper prototyping allows the entire creative team to be involved in the process, which eliminates the chance of someone with key information not be involved in the design process. Another benefit of paper prototyping is that users feel more comfortable being critical of the mock up because it doesn’t have a polished look.</a:t>
            </a:r>
          </a:p>
          <a:p>
            <a:endParaRPr lang="en-US" dirty="0" smtClean="0"/>
          </a:p>
          <a:p>
            <a:r>
              <a:rPr lang="en-US" dirty="0" smtClean="0"/>
              <a:t>There are different methods of paper prototyping, each of them showing several benefits regarding the communication within the development team and the quality of the product to be developed: In the development team paper prototypes can serve as a visual specification of the graphical user interface, and by this means assure the quality of a software. Prototyping forces a more complete design of the user interface to be captured. In team meetings they provide a communication base between the team members. Testing prototypes at an early stage in development helps to identify software usability problems even before any code is written. The costs and annoyances of later changes are reduced, the support burden is lowered, and the overall quality of the software or website is increased.</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Intersects with Prototyping,</a:t>
            </a:r>
            <a:r>
              <a:rPr lang="en-US" sz="1200" kern="1200" baseline="0" dirty="0" smtClean="0">
                <a:solidFill>
                  <a:schemeClr val="tx1"/>
                </a:solidFill>
                <a:latin typeface="+mn-lt"/>
                <a:ea typeface="ＭＳ Ｐゴシック" pitchFamily="-65" charset="-128"/>
                <a:cs typeface="Arial" charset="0"/>
              </a:rPr>
              <a:t> Roles, Personas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Maps the interface flow of stories through the system.</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Models the user interactions with the product.</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High level overview of the product</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Storyboarding is another technique, and it intersects with Low-</a:t>
            </a:r>
            <a:r>
              <a:rPr lang="en-US" sz="1200" kern="1200" dirty="0" err="1" smtClean="0">
                <a:solidFill>
                  <a:schemeClr val="tx1"/>
                </a:solidFill>
                <a:latin typeface="+mn-lt"/>
                <a:ea typeface="ＭＳ Ｐゴシック" pitchFamily="-65" charset="-128"/>
                <a:cs typeface="Arial" charset="0"/>
              </a:rPr>
              <a:t>Fi</a:t>
            </a:r>
            <a:r>
              <a:rPr lang="en-US" sz="1200" kern="1200" dirty="0" smtClean="0">
                <a:solidFill>
                  <a:schemeClr val="tx1"/>
                </a:solidFill>
                <a:latin typeface="+mn-lt"/>
                <a:ea typeface="ＭＳ Ｐゴシック" pitchFamily="-65" charset="-128"/>
                <a:cs typeface="Arial" charset="0"/>
              </a:rPr>
              <a:t> Prototypes, Roles, and Personas.</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Storyboards identify a flow of activities in the software/system, with each “frame” of the story representing a step in the process. Storyboards are similar in some ways to Flow Charts, except that they are more textual and contextual.</a:t>
            </a:r>
          </a:p>
          <a:p>
            <a:endParaRPr lang="en-US" dirty="0" smtClean="0"/>
          </a:p>
          <a:p>
            <a:r>
              <a:rPr lang="en-US" dirty="0" smtClean="0"/>
              <a:t>User interface-flow diagrams are typically used for one of two purposes. First, they are used to model the interactions that users have with your software, as defined in a single use case. For example, a </a:t>
            </a:r>
            <a:r>
              <a:rPr lang="en-US" u="none" dirty="0" smtClean="0">
                <a:hlinkClick r:id="rId3"/>
              </a:rPr>
              <a:t>use case</a:t>
            </a:r>
            <a:r>
              <a:rPr lang="en-US" u="none" dirty="0" smtClean="0"/>
              <a:t> </a:t>
            </a:r>
            <a:r>
              <a:rPr lang="en-US" dirty="0" smtClean="0"/>
              <a:t>can refer to several screens and provides insight into how they are used. Based on this information, you can develop a user interface-flow diagram that reflects the behavioral view of the single use case. Second, they enable you to gain a high-level overview of the user interface for your application. This overview is effectively the combination of all the behavioral views derived from your use cases, the result being called the architectural view of your user interface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smtClean="0">
                <a:solidFill>
                  <a:schemeClr val="tx1"/>
                </a:solidFill>
                <a:latin typeface="+mn-lt"/>
                <a:ea typeface="ＭＳ Ｐゴシック" pitchFamily="-65" charset="-128"/>
                <a:cs typeface="Arial" charset="0"/>
              </a:rPr>
              <a:t>A component of Contextual</a:t>
            </a:r>
            <a:r>
              <a:rPr lang="en-US" sz="1200" kern="1200" baseline="0" dirty="0" smtClean="0">
                <a:solidFill>
                  <a:schemeClr val="tx1"/>
                </a:solidFill>
                <a:latin typeface="+mn-lt"/>
                <a:ea typeface="ＭＳ Ｐゴシック" pitchFamily="-65" charset="-128"/>
                <a:cs typeface="Arial" charset="0"/>
              </a:rPr>
              <a:t> Design</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Observing someone do their job and then applying the understanding to the design.</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Reduces misunderstandings of a process and missed steps that users forget to describe.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baseline="0" dirty="0" smtClean="0">
                <a:solidFill>
                  <a:schemeClr val="tx1"/>
                </a:solidFill>
                <a:latin typeface="+mn-lt"/>
                <a:ea typeface="ＭＳ Ｐゴシック" pitchFamily="-65" charset="-128"/>
                <a:cs typeface="Arial" charset="0"/>
              </a:rPr>
              <a:t>Get information A, get information B, etc is different if that information comes from one system </a:t>
            </a:r>
            <a:r>
              <a:rPr lang="en-US" sz="1200" kern="1200" baseline="0" dirty="0" err="1" smtClean="0">
                <a:solidFill>
                  <a:schemeClr val="tx1"/>
                </a:solidFill>
                <a:latin typeface="+mn-lt"/>
                <a:ea typeface="ＭＳ Ｐゴシック" pitchFamily="-65" charset="-128"/>
                <a:cs typeface="Arial" charset="0"/>
              </a:rPr>
              <a:t>vs</a:t>
            </a:r>
            <a:r>
              <a:rPr lang="en-US" sz="1200" kern="1200" baseline="0" dirty="0" smtClean="0">
                <a:solidFill>
                  <a:schemeClr val="tx1"/>
                </a:solidFill>
                <a:latin typeface="+mn-lt"/>
                <a:ea typeface="ＭＳ Ｐゴシック" pitchFamily="-65" charset="-128"/>
                <a:cs typeface="Arial" charset="0"/>
              </a:rPr>
              <a:t> different places</a:t>
            </a: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One of the ways in which we gather information is through Contextual Inquiry.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Contextual Inquiry is a component of a design approach called Contextual Design, developed by Beyer &amp; </a:t>
            </a:r>
            <a:r>
              <a:rPr lang="en-US" sz="1200" kern="1200" dirty="0" err="1" smtClean="0">
                <a:solidFill>
                  <a:schemeClr val="tx1"/>
                </a:solidFill>
                <a:latin typeface="+mn-lt"/>
                <a:ea typeface="ＭＳ Ｐゴシック" pitchFamily="-65" charset="-128"/>
                <a:cs typeface="Arial" charset="0"/>
              </a:rPr>
              <a:t>Holtzblatt</a:t>
            </a:r>
            <a:r>
              <a:rPr lang="en-US" sz="1200" kern="1200" dirty="0" smtClean="0">
                <a:solidFill>
                  <a:schemeClr val="tx1"/>
                </a:solidFill>
                <a:latin typeface="+mn-lt"/>
                <a:ea typeface="ＭＳ Ｐゴシック" pitchFamily="-65" charset="-128"/>
                <a:cs typeface="Arial" charset="0"/>
              </a:rPr>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The approach focuses on observing users as they do their jobs, and then [CLICK] applying that contextual understanding to design.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65" charset="-128"/>
                <a:cs typeface="Arial" charset="0"/>
              </a:rPr>
              <a:t>Context is</a:t>
            </a:r>
            <a:r>
              <a:rPr lang="en-US" sz="1200" kern="1200" baseline="0" dirty="0" smtClean="0">
                <a:solidFill>
                  <a:schemeClr val="tx1"/>
                </a:solidFill>
                <a:latin typeface="+mn-lt"/>
                <a:ea typeface="ＭＳ Ｐゴシック" pitchFamily="-65" charset="-128"/>
                <a:cs typeface="Arial" charset="0"/>
              </a:rPr>
              <a:t> important to understanding. Without context, we are subject to misunderstanding, and to building the wrong thing.</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mn-lt"/>
              <a:ea typeface="ＭＳ Ｐゴシック" pitchFamily="-65" charset="-128"/>
              <a:cs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ＭＳ Ｐゴシック" pitchFamily="-65" charset="-128"/>
                <a:cs typeface="Arial" charset="0"/>
              </a:rPr>
              <a:t>Gaining an understanding of how and why and where and when our prospective users and customers do what they do will enable us to more effectively meet their needs.</a:t>
            </a:r>
            <a:endParaRPr lang="en-US" sz="120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
          <p:cNvSpPr>
            <a:spLocks noGrp="1" noRot="1" noChangeAspect="1" noChangeArrowheads="1"/>
          </p:cNvSpPr>
          <p:nvPr>
            <p:ph type="sldImg"/>
          </p:nvPr>
        </p:nvSpPr>
        <p:spPr>
          <a:solidFill>
            <a:srgbClr val="FFFFFF"/>
          </a:solidFill>
          <a:ln/>
        </p:spPr>
      </p:sp>
      <p:sp>
        <p:nvSpPr>
          <p:cNvPr id="183299" name="Rectangle 2"/>
          <p:cNvSpPr>
            <a:spLocks noGrp="1" noChangeArrowheads="1"/>
          </p:cNvSpPr>
          <p:nvPr>
            <p:ph type="body" idx="1"/>
          </p:nvPr>
        </p:nvSpPr>
        <p:spPr>
          <a:noFill/>
          <a:ln/>
        </p:spPr>
        <p:txBody>
          <a:bodyPr/>
          <a:lstStyle/>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A component of Contextual Design</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Observing someone do their job and then applying the understanding to the design.</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Reduces misunderstandings of a process and missed steps that users forget to describe.</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a:solidFill>
                  <a:srgbClr val="000000"/>
                </a:solidFill>
                <a:latin typeface="Arial" pitchFamily="-112" charset="0"/>
                <a:ea typeface="Arial" pitchFamily="-112" charset="0"/>
                <a:cs typeface="Arial" pitchFamily="-112" charset="0"/>
                <a:sym typeface="Arial" pitchFamily="-112" charset="0"/>
              </a:rPr>
              <a:t>Get information A, get information B, etc. is different if that information comes from one system vs. different places</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One of the ways in which we gather information is through Contextual Inquiry.</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Contextual Inquiry is a component of a design approach called Contextual Design, developed by Beyer &amp; Holtzblatt.</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The approach focuses on observing users as they do their jobs, and then [CLICK] applying that contextual understanding to design.</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Context is important to understanding. Without context, we are subject to misunderstanding, and to building the wrong thing.</a:t>
            </a:r>
            <a:endParaRPr lang="en-US" sz="90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endParaRPr lang="en-US">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a:solidFill>
                  <a:srgbClr val="000000"/>
                </a:solidFill>
                <a:latin typeface="Arial" pitchFamily="-112" charset="0"/>
                <a:ea typeface="Arial" pitchFamily="-112" charset="0"/>
                <a:cs typeface="Arial" pitchFamily="-112" charset="0"/>
                <a:sym typeface="Arial" pitchFamily="-112" charset="0"/>
              </a:rPr>
              <a:t>Gaining an understanding of how and why and where and when our prospective users and customers do what they do will enable us to more effectively meet their needs.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We’ve got stories</a:t>
            </a:r>
            <a:r>
              <a:rPr lang="en-US" baseline="0" dirty="0" smtClean="0"/>
              <a:t> built from our flows, prototypes, personas, scenarios</a:t>
            </a:r>
          </a:p>
          <a:p>
            <a:pPr>
              <a:buFont typeface="Arial" pitchFamily="34" charset="0"/>
              <a:buChar char="•"/>
            </a:pPr>
            <a:r>
              <a:rPr lang="en-US" baseline="0" dirty="0" smtClean="0"/>
              <a:t>Now we need to estimate them</a:t>
            </a:r>
            <a:endParaRPr lang="en-US" dirty="0" smtClean="0"/>
          </a:p>
          <a:p>
            <a:endParaRPr lang="en-US" dirty="0" smtClean="0"/>
          </a:p>
          <a:p>
            <a:endParaRPr lang="en-US" dirty="0" smtClean="0"/>
          </a:p>
          <a:p>
            <a:r>
              <a:rPr lang="en-US" dirty="0" smtClean="0"/>
              <a:t>Now that we’ve talked about stories and roles and personas and low-</a:t>
            </a:r>
            <a:r>
              <a:rPr lang="en-US" dirty="0" err="1" smtClean="0"/>
              <a:t>fi</a:t>
            </a:r>
            <a:r>
              <a:rPr lang="en-US" dirty="0" smtClean="0"/>
              <a:t> prototyping and storyboarding –</a:t>
            </a:r>
            <a:r>
              <a:rPr lang="en-US" baseline="0" dirty="0" smtClean="0"/>
              <a:t> that is, the tools and artifacts that enable us to know what we’ll be building - let’s talk about how we do our planning and communicating.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Accuracy – degree of closeness</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Precision – reproducibility</a:t>
            </a:r>
            <a:r>
              <a:rPr lang="en-US" sz="1200" b="0" kern="1200" baseline="0" dirty="0" smtClean="0">
                <a:solidFill>
                  <a:schemeClr val="tx1"/>
                </a:solidFill>
                <a:latin typeface="+mn-lt"/>
                <a:ea typeface="ＭＳ Ｐゴシック" pitchFamily="-65" charset="-128"/>
                <a:cs typeface="Arial" charset="0"/>
              </a:rPr>
              <a:t> or repeatability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Results of calculations or measurements can be: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Accurate but not precise</a:t>
            </a:r>
          </a:p>
          <a:p>
            <a:pPr lvl="1">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Precise but not accurate</a:t>
            </a:r>
          </a:p>
          <a:p>
            <a:r>
              <a:rPr lang="en-US" sz="1200" b="0" kern="1200" dirty="0" smtClean="0">
                <a:solidFill>
                  <a:schemeClr val="tx1"/>
                </a:solidFill>
                <a:latin typeface="+mn-lt"/>
                <a:ea typeface="ＭＳ Ｐゴシック" pitchFamily="-65" charset="-128"/>
                <a:cs typeface="Arial"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Agile estimation is one of the parts that</a:t>
            </a:r>
            <a:r>
              <a:rPr lang="en-US" baseline="0" dirty="0" smtClean="0"/>
              <a:t> folks new to Agile struggle with. In this section, we’ll dig into the why and the how, and then give you some very specific practices.</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Let’s begin with gaining an understanding of the terms “accuracy” and “precision”.</a:t>
            </a:r>
          </a:p>
          <a:p>
            <a:endParaRPr lang="en-US" sz="1200" b="1" i="1"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From Wikipedia, we get this definition: [CLICK]</a:t>
            </a:r>
          </a:p>
          <a:p>
            <a:endParaRPr lang="en-US" dirty="0" smtClean="0"/>
          </a:p>
          <a:p>
            <a:pPr>
              <a:spcBef>
                <a:spcPts val="600"/>
              </a:spcBef>
              <a:spcAft>
                <a:spcPts val="600"/>
              </a:spcAft>
              <a:buNone/>
            </a:pPr>
            <a:r>
              <a:rPr lang="en-US" sz="1200" dirty="0" smtClean="0"/>
              <a:t>In the fields of science, engineering, industry and statistics, </a:t>
            </a:r>
            <a:r>
              <a:rPr lang="en-US" sz="1200" b="1" dirty="0" smtClean="0"/>
              <a:t>accuracy </a:t>
            </a:r>
            <a:r>
              <a:rPr lang="en-US" sz="1200" dirty="0" smtClean="0"/>
              <a:t>is the degree of closeness of a measured or calculated quantity to its actual (true) value. </a:t>
            </a:r>
          </a:p>
          <a:p>
            <a:pPr>
              <a:spcBef>
                <a:spcPts val="600"/>
              </a:spcBef>
              <a:spcAft>
                <a:spcPts val="600"/>
              </a:spcAft>
              <a:buNone/>
            </a:pPr>
            <a:endParaRPr lang="en-US" sz="1200" dirty="0" smtClean="0"/>
          </a:p>
          <a:p>
            <a:pPr>
              <a:spcBef>
                <a:spcPts val="600"/>
              </a:spcBef>
              <a:spcAft>
                <a:spcPts val="600"/>
              </a:spcAft>
              <a:buNone/>
            </a:pPr>
            <a:r>
              <a:rPr lang="en-US" sz="1200" dirty="0" smtClean="0"/>
              <a:t>Accuracy is closely related to </a:t>
            </a:r>
            <a:r>
              <a:rPr lang="en-US" sz="1200" b="1" dirty="0" smtClean="0"/>
              <a:t>precision</a:t>
            </a:r>
            <a:r>
              <a:rPr lang="en-US" sz="1200" dirty="0" smtClean="0"/>
              <a:t>, also called </a:t>
            </a:r>
            <a:r>
              <a:rPr lang="en-US" sz="1200" b="1" dirty="0" smtClean="0"/>
              <a:t>reproducibility </a:t>
            </a:r>
            <a:r>
              <a:rPr lang="en-US" sz="1200" dirty="0" smtClean="0"/>
              <a:t>or </a:t>
            </a:r>
            <a:r>
              <a:rPr lang="en-US" sz="1200" b="1" dirty="0" smtClean="0"/>
              <a:t>repeatability</a:t>
            </a:r>
            <a:r>
              <a:rPr lang="en-US" sz="1200" dirty="0" smtClean="0"/>
              <a:t>, the degree to which further measurements or calculations show the same or similar results.</a:t>
            </a:r>
          </a:p>
          <a:p>
            <a:pPr>
              <a:spcBef>
                <a:spcPts val="600"/>
              </a:spcBef>
              <a:spcAft>
                <a:spcPts val="600"/>
              </a:spcAft>
              <a:buNone/>
            </a:pPr>
            <a:endParaRPr lang="en-US" sz="1200" dirty="0" smtClean="0"/>
          </a:p>
          <a:p>
            <a:pPr>
              <a:spcBef>
                <a:spcPts val="600"/>
              </a:spcBef>
              <a:spcAft>
                <a:spcPts val="600"/>
              </a:spcAft>
              <a:buNone/>
            </a:pPr>
            <a:r>
              <a:rPr lang="en-US" sz="1200" dirty="0" smtClean="0"/>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a:t>
            </a:fld>
            <a:endParaRPr lang="en-US"/>
          </a:p>
        </p:txBody>
      </p:sp>
    </p:spTree>
    <p:extLst>
      <p:ext uri="{BB962C8B-B14F-4D97-AF65-F5344CB8AC3E}">
        <p14:creationId xmlns:p14="http://schemas.microsoft.com/office/powerpoint/2010/main" val="299948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endParaRPr lang="en-US" sz="1200" kern="1200" dirty="0" smtClean="0">
              <a:solidFill>
                <a:schemeClr val="tx1"/>
              </a:solidFill>
              <a:latin typeface="+mn-lt"/>
              <a:ea typeface="ＭＳ Ｐゴシック" pitchFamily="-65" charset="-128"/>
              <a:cs typeface="Arial" charset="0"/>
            </a:endParaRPr>
          </a:p>
          <a:p>
            <a:pPr marL="171450" indent="-171450">
              <a:buFont typeface="Arial"/>
              <a:buChar char="•"/>
            </a:pPr>
            <a:r>
              <a:rPr lang="en-US" sz="1200" kern="1200" dirty="0" smtClean="0">
                <a:solidFill>
                  <a:schemeClr val="tx1"/>
                </a:solidFill>
                <a:latin typeface="+mn-lt"/>
                <a:ea typeface="ＭＳ Ｐゴシック" pitchFamily="-65" charset="-128"/>
                <a:cs typeface="Arial" charset="0"/>
              </a:rPr>
              <a:t>Goals around both Accuracy and Precision in Agile estimation</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There</a:t>
            </a:r>
            <a:r>
              <a:rPr lang="en-US" sz="1200" kern="1200" baseline="0" dirty="0" smtClean="0">
                <a:solidFill>
                  <a:schemeClr val="tx1"/>
                </a:solidFill>
                <a:latin typeface="+mn-lt"/>
                <a:ea typeface="ＭＳ Ｐゴシック" pitchFamily="-65" charset="-128"/>
                <a:cs typeface="Arial" charset="0"/>
              </a:rPr>
              <a:t> is accountability</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Accuracy is hard</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Who will do the work – different skill sets, capabilities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Precision requires consistent accuracy, therefore maybe adjusting assumptions, etc</a:t>
            </a:r>
          </a:p>
          <a:p>
            <a:pPr>
              <a:buFont typeface="Arial" pitchFamily="34" charset="0"/>
              <a:buChar char="•"/>
            </a:pPr>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Based on the definitions of accuracy and precision, we have goals around both in Agile estimation. However, the challenge we face is to understand the value of each.</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Accuracy is important when we are estimating in a time-based system. Whether person-hours/days or ideal hours/days, accuracy is measurable. When it is measurable, there is accountability. Being accurate is hard, especially when the team includes people of different capability, speed, and consistency, and it is not known who will perform the work when the estimate is made.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r>
              <a:rPr lang="en-US" sz="1200" kern="1200" dirty="0" smtClean="0">
                <a:solidFill>
                  <a:srgbClr val="FF0000"/>
                </a:solidFill>
                <a:latin typeface="+mn-lt"/>
                <a:ea typeface="ＭＳ Ｐゴシック" pitchFamily="-65" charset="-128"/>
                <a:cs typeface="Arial" charset="0"/>
              </a:rPr>
              <a:t>CLICK</a:t>
            </a:r>
            <a:r>
              <a:rPr lang="en-US" sz="1200" kern="1200" dirty="0" smtClean="0">
                <a:solidFill>
                  <a:schemeClr val="tx1"/>
                </a:solidFill>
                <a:latin typeface="+mn-lt"/>
                <a:ea typeface="ＭＳ Ｐゴシック" pitchFamily="-65" charset="-128"/>
                <a:cs typeface="Arial" charset="0"/>
              </a:rPr>
              <a:t>] Precision is important when we are estimating as a group, and over time. Precision generally refers to how consistent we are in our estimation, both across the members of the team, and across time. The ideal test would be to estimate a story today, and estimate it again a week or a month or a year from now, and to see whether we come up with the same estimate.</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Goals around both Accuracy and Precision in Agile estimation</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There</a:t>
            </a:r>
            <a:r>
              <a:rPr lang="en-US" sz="1200" kern="1200" baseline="0" dirty="0" smtClean="0">
                <a:solidFill>
                  <a:schemeClr val="tx1"/>
                </a:solidFill>
                <a:latin typeface="+mn-lt"/>
                <a:ea typeface="ＭＳ Ｐゴシック" pitchFamily="-65" charset="-128"/>
                <a:cs typeface="Arial" charset="0"/>
              </a:rPr>
              <a:t> is accountability</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Accuracy is hard</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Who will do the work – different skill sets, capabilities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Precision requires consistent accuracy, therefore maybe adjusting assumptions, etc</a:t>
            </a:r>
          </a:p>
          <a:p>
            <a:pPr>
              <a:buFont typeface="Arial" pitchFamily="34" charset="0"/>
              <a:buChar char="•"/>
            </a:pPr>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Based on the definitions of accuracy and precision, we have goals around both in Agile estimation. However, the challenge we face is to understand the value of each.</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Accuracy is important when we are estimating in a time-based system. Whether person-hours/days or ideal hours/days, accuracy is measurable. When it is measurable, there is accountability. Being accurate is hard, especially when the team includes people of different capability, speed, and consistency, and it is not known who will perform the work when the estimate is made.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r>
              <a:rPr lang="en-US" sz="1200" kern="1200" dirty="0" smtClean="0">
                <a:solidFill>
                  <a:srgbClr val="FF0000"/>
                </a:solidFill>
                <a:latin typeface="+mn-lt"/>
                <a:ea typeface="ＭＳ Ｐゴシック" pitchFamily="-65" charset="-128"/>
                <a:cs typeface="Arial" charset="0"/>
              </a:rPr>
              <a:t>CLICK</a:t>
            </a:r>
            <a:r>
              <a:rPr lang="en-US" sz="1200" kern="1200" dirty="0" smtClean="0">
                <a:solidFill>
                  <a:schemeClr val="tx1"/>
                </a:solidFill>
                <a:latin typeface="+mn-lt"/>
                <a:ea typeface="ＭＳ Ｐゴシック" pitchFamily="-65" charset="-128"/>
                <a:cs typeface="Arial" charset="0"/>
              </a:rPr>
              <a:t>] Precision is important when we are estimating as a group, and over time. Precision generally refers to how consistent we are in our estimation, both across the members of the team, and across time. The ideal test would be to estimate a story today, and estimate it again a week or a month or a year from now, and to see whether we come up with the same estimate.</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Estimates are basically guesses.</a:t>
            </a:r>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Estimating in isolation leads to inaccurate estimates.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No discussion, questions, clarifications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1"/>
          <p:cNvSpPr>
            <a:spLocks noGrp="1" noRot="1" noChangeAspect="1" noChangeArrowheads="1"/>
          </p:cNvSpPr>
          <p:nvPr>
            <p:ph type="sldImg"/>
          </p:nvPr>
        </p:nvSpPr>
        <p:spPr>
          <a:solidFill>
            <a:srgbClr val="FFFFFF"/>
          </a:solidFill>
          <a:ln/>
        </p:spPr>
      </p:sp>
      <p:sp>
        <p:nvSpPr>
          <p:cNvPr id="20070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Estimation is a group effort in Agile</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Contributions from all team leads to greater accuracy and precision</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We work with </a:t>
            </a:r>
            <a:r>
              <a:rPr lang="en-US" sz="1100" dirty="0" err="1">
                <a:solidFill>
                  <a:srgbClr val="000000"/>
                </a:solidFill>
                <a:latin typeface="Arial" pitchFamily="-112" charset="0"/>
                <a:ea typeface="Arial" pitchFamily="-112" charset="0"/>
                <a:cs typeface="Arial" pitchFamily="-112" charset="0"/>
                <a:sym typeface="Arial" pitchFamily="-112" charset="0"/>
              </a:rPr>
              <a:t>NUTs</a:t>
            </a:r>
            <a:r>
              <a:rPr lang="en-US" sz="1100" dirty="0">
                <a:solidFill>
                  <a:srgbClr val="000000"/>
                </a:solidFill>
                <a:latin typeface="Arial" pitchFamily="-112" charset="0"/>
                <a:ea typeface="Arial" pitchFamily="-112" charset="0"/>
                <a:cs typeface="Arial" pitchFamily="-112" charset="0"/>
                <a:sym typeface="Arial" pitchFamily="-112" charset="0"/>
              </a:rPr>
              <a:t> – focusing on relative complexity.  Sizing one story compared to others.</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Planning poker is a practice</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First we each think about the estimate  [CLICK]</a:t>
            </a: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1"/>
          <p:cNvSpPr>
            <a:spLocks noGrp="1" noRot="1" noChangeAspect="1" noChangeArrowheads="1"/>
          </p:cNvSpPr>
          <p:nvPr>
            <p:ph type="sldImg"/>
          </p:nvPr>
        </p:nvSpPr>
        <p:spPr>
          <a:solidFill>
            <a:srgbClr val="FFFFFF"/>
          </a:solidFill>
          <a:ln/>
        </p:spPr>
      </p:sp>
      <p:sp>
        <p:nvSpPr>
          <p:cNvPr id="20275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Then we share our estimates [CLICK]</a:t>
            </a: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1"/>
          <p:cNvSpPr>
            <a:spLocks noGrp="1" noRot="1" noChangeAspect="1" noChangeArrowheads="1"/>
          </p:cNvSpPr>
          <p:nvPr>
            <p:ph type="sldImg"/>
          </p:nvPr>
        </p:nvSpPr>
        <p:spPr>
          <a:solidFill>
            <a:srgbClr val="FFFFFF"/>
          </a:solidFill>
          <a:ln/>
        </p:spPr>
      </p:sp>
      <p:sp>
        <p:nvSpPr>
          <p:cNvPr id="204803"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dirty="0" smtClean="0">
                <a:solidFill>
                  <a:srgbClr val="000000"/>
                </a:solidFill>
                <a:latin typeface="Arial" pitchFamily="-112" charset="0"/>
                <a:ea typeface="Arial" pitchFamily="-112" charset="0"/>
                <a:cs typeface="Arial" pitchFamily="-112" charset="0"/>
                <a:sym typeface="Arial" pitchFamily="-112" charset="0"/>
              </a:rPr>
              <a:t>We </a:t>
            </a:r>
            <a:r>
              <a:rPr lang="en-US" sz="1100" dirty="0">
                <a:solidFill>
                  <a:srgbClr val="000000"/>
                </a:solidFill>
                <a:latin typeface="Arial" pitchFamily="-112" charset="0"/>
                <a:ea typeface="Arial" pitchFamily="-112" charset="0"/>
                <a:cs typeface="Arial" pitchFamily="-112" charset="0"/>
                <a:sym typeface="Arial" pitchFamily="-112" charset="0"/>
              </a:rPr>
              <a:t>consider differences in the estimates [CLICK]</a:t>
            </a:r>
          </a:p>
          <a:p>
            <a:pPr eaLnBrk="1" hangingPunct="1">
              <a:lnSpc>
                <a:spcPct val="8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Focusing on outliers</a:t>
            </a: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Stories are the unit of work that gets measured, tracked, signed off.</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Let’s talk about …………</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writing stories</a:t>
            </a:r>
          </a:p>
          <a:p>
            <a:pPr lvl="1">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Techniques for planning with stories</a:t>
            </a:r>
          </a:p>
          <a:p>
            <a:pPr>
              <a:buFont typeface="Arial" pitchFamily="34" charset="0"/>
              <a:buChar char="•"/>
            </a:pPr>
            <a:r>
              <a:rPr lang="en-US" sz="1600" i="0" kern="1200" baseline="0" dirty="0" smtClean="0">
                <a:solidFill>
                  <a:schemeClr val="tx1"/>
                </a:solidFill>
                <a:latin typeface="+mn-lt"/>
                <a:ea typeface="ＭＳ Ｐゴシック" pitchFamily="-65" charset="-128"/>
                <a:cs typeface="Arial" charset="0"/>
              </a:rPr>
              <a:t>First the template </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a:t>
            </a:r>
          </a:p>
          <a:p>
            <a:r>
              <a:rPr lang="en-US" sz="1600" i="0" kern="1200" baseline="0" dirty="0" smtClean="0">
                <a:solidFill>
                  <a:schemeClr val="tx1"/>
                </a:solidFill>
                <a:latin typeface="+mn-lt"/>
                <a:ea typeface="ＭＳ Ｐゴシック" pitchFamily="-65" charset="-128"/>
                <a:cs typeface="Arial" charset="0"/>
              </a:rPr>
              <a:t>While we talked about Stories in an earlier module on The Agile Core, we didn’t talk much about the process and the practices. Since Stories are one of the key tools in an Agile project, we’re going to talk a bit about some of the techniques that will help you in writing stories and working with them as part of the planning process.</a:t>
            </a:r>
          </a:p>
          <a:p>
            <a:endParaRPr lang="en-US" sz="1600" i="0" kern="1200" baseline="0" dirty="0" smtClean="0">
              <a:solidFill>
                <a:schemeClr val="tx1"/>
              </a:solidFill>
              <a:latin typeface="+mn-lt"/>
              <a:ea typeface="ＭＳ Ｐゴシック" pitchFamily="-65" charset="-128"/>
              <a:cs typeface="Arial" charset="0"/>
            </a:endParaRPr>
          </a:p>
          <a:p>
            <a:r>
              <a:rPr lang="en-US" sz="1600" i="0" kern="1200" baseline="0" dirty="0" smtClean="0">
                <a:solidFill>
                  <a:schemeClr val="tx1"/>
                </a:solidFill>
                <a:latin typeface="+mn-lt"/>
                <a:ea typeface="ＭＳ Ｐゴシック" pitchFamily="-65" charset="-128"/>
                <a:cs typeface="Arial" charset="0"/>
              </a:rPr>
              <a:t>Let’s start by reviewing the template for a user story.</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a:t>
            </a:fld>
            <a:endParaRPr lang="en-US"/>
          </a:p>
        </p:txBody>
      </p:sp>
    </p:spTree>
    <p:extLst>
      <p:ext uri="{BB962C8B-B14F-4D97-AF65-F5344CB8AC3E}">
        <p14:creationId xmlns:p14="http://schemas.microsoft.com/office/powerpoint/2010/main" val="2751715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1"/>
          <p:cNvSpPr>
            <a:spLocks noGrp="1" noRot="1" noChangeAspect="1" noChangeArrowheads="1"/>
          </p:cNvSpPr>
          <p:nvPr>
            <p:ph type="sldImg"/>
          </p:nvPr>
        </p:nvSpPr>
        <p:spPr>
          <a:solidFill>
            <a:srgbClr val="FFFFFF"/>
          </a:solidFill>
          <a:ln/>
        </p:spPr>
      </p:sp>
      <p:sp>
        <p:nvSpPr>
          <p:cNvPr id="206851" name="Rectangle 2"/>
          <p:cNvSpPr>
            <a:spLocks noGrp="1" noChangeArrowheads="1"/>
          </p:cNvSpPr>
          <p:nvPr>
            <p:ph type="body" idx="1"/>
          </p:nvPr>
        </p:nvSpPr>
        <p:spPr>
          <a:noFill/>
          <a:ln/>
        </p:spPr>
        <p:txBody>
          <a:bodyPr/>
          <a:lstStyle/>
          <a:p>
            <a:pPr eaLnBrk="1" hangingPunct="1">
              <a:lnSpc>
                <a:spcPct val="80000"/>
              </a:lnSpc>
              <a:spcBef>
                <a:spcPts val="425"/>
              </a:spcBef>
            </a:pPr>
            <a:r>
              <a:rPr lang="en-US" sz="1100" dirty="0" smtClean="0">
                <a:solidFill>
                  <a:srgbClr val="000000"/>
                </a:solidFill>
                <a:latin typeface="Arial" pitchFamily="-112" charset="0"/>
                <a:ea typeface="Arial" pitchFamily="-112" charset="0"/>
                <a:cs typeface="Arial" pitchFamily="-112" charset="0"/>
                <a:sym typeface="Arial" pitchFamily="-112" charset="0"/>
              </a:rPr>
              <a:t>Then we have</a:t>
            </a:r>
            <a:r>
              <a:rPr lang="en-US" sz="1100" baseline="0" dirty="0" smtClean="0">
                <a:solidFill>
                  <a:srgbClr val="000000"/>
                </a:solidFill>
                <a:latin typeface="Arial" pitchFamily="-112" charset="0"/>
                <a:ea typeface="Arial" pitchFamily="-112" charset="0"/>
                <a:cs typeface="Arial" pitchFamily="-112" charset="0"/>
                <a:sym typeface="Arial" pitchFamily="-112" charset="0"/>
              </a:rPr>
              <a:t> discussions about why each of us through different estimates.</a:t>
            </a:r>
            <a:endParaRPr lang="en-US" sz="1100" dirty="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1"/>
          <p:cNvSpPr>
            <a:spLocks noGrp="1" noRot="1" noChangeAspect="1" noChangeArrowheads="1"/>
          </p:cNvSpPr>
          <p:nvPr>
            <p:ph type="sldImg"/>
          </p:nvPr>
        </p:nvSpPr>
        <p:spPr>
          <a:solidFill>
            <a:srgbClr val="FFFFFF"/>
          </a:solidFill>
          <a:ln/>
        </p:spPr>
      </p:sp>
      <p:sp>
        <p:nvSpPr>
          <p:cNvPr id="20275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dirty="0" smtClean="0">
                <a:solidFill>
                  <a:srgbClr val="000000"/>
                </a:solidFill>
                <a:latin typeface="Arial" pitchFamily="-112" charset="0"/>
                <a:ea typeface="Arial" pitchFamily="-112" charset="0"/>
                <a:cs typeface="Arial" pitchFamily="-112" charset="0"/>
                <a:sym typeface="Arial" pitchFamily="-112" charset="0"/>
              </a:rPr>
              <a:t>Then we through again.</a:t>
            </a:r>
          </a:p>
          <a:p>
            <a:pPr eaLnBrk="1" hangingPunct="1">
              <a:lnSpc>
                <a:spcPct val="80000"/>
              </a:lnSpc>
              <a:spcBef>
                <a:spcPts val="425"/>
              </a:spcBef>
              <a:buClr>
                <a:srgbClr val="000000"/>
              </a:buClr>
              <a:buFontTx/>
              <a:buChar char="•"/>
            </a:pPr>
            <a:r>
              <a:rPr lang="en-US" sz="1100" dirty="0" smtClean="0">
                <a:solidFill>
                  <a:srgbClr val="000000"/>
                </a:solidFill>
                <a:latin typeface="Arial" pitchFamily="-112" charset="0"/>
                <a:ea typeface="Arial" pitchFamily="-112" charset="0"/>
                <a:cs typeface="Arial" pitchFamily="-112" charset="0"/>
                <a:sym typeface="Arial" pitchFamily="-112" charset="0"/>
              </a:rPr>
              <a:t>We don’t need to get to consensus.</a:t>
            </a:r>
            <a:r>
              <a:rPr lang="en-US" sz="1100" baseline="0" dirty="0" smtClean="0">
                <a:solidFill>
                  <a:srgbClr val="000000"/>
                </a:solidFill>
                <a:latin typeface="Arial" pitchFamily="-112" charset="0"/>
                <a:ea typeface="Arial" pitchFamily="-112" charset="0"/>
                <a:cs typeface="Arial" pitchFamily="-112" charset="0"/>
                <a:sym typeface="Arial" pitchFamily="-112" charset="0"/>
              </a:rPr>
              <a:t>  Just clarity about where the assumptions are.</a:t>
            </a: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Various systems of estimates used</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We use the Fibonacci</a:t>
            </a:r>
            <a:r>
              <a:rPr lang="en-US" sz="1200" b="0" i="0" kern="1200" baseline="0" dirty="0" smtClean="0">
                <a:solidFill>
                  <a:schemeClr val="tx1"/>
                </a:solidFill>
                <a:latin typeface="+mn-lt"/>
                <a:ea typeface="ＭＳ Ｐゴシック" pitchFamily="-65" charset="-128"/>
                <a:cs typeface="Arial" charset="0"/>
              </a:rPr>
              <a:t> Sequence</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Documented by Leonardo Pisano </a:t>
            </a:r>
            <a:r>
              <a:rPr lang="en-US" sz="1200" b="0" i="0" kern="1200" baseline="0" dirty="0" err="1" smtClean="0">
                <a:solidFill>
                  <a:schemeClr val="tx1"/>
                </a:solidFill>
                <a:latin typeface="+mn-lt"/>
                <a:ea typeface="ＭＳ Ｐゴシック" pitchFamily="-65" charset="-128"/>
                <a:cs typeface="Arial" charset="0"/>
              </a:rPr>
              <a:t>Bogollo</a:t>
            </a:r>
            <a:r>
              <a:rPr lang="en-US" sz="1200" b="0" i="0" kern="1200" baseline="0" dirty="0" smtClean="0">
                <a:solidFill>
                  <a:schemeClr val="tx1"/>
                </a:solidFill>
                <a:latin typeface="+mn-lt"/>
                <a:ea typeface="ＭＳ Ｐゴシック" pitchFamily="-65" charset="-128"/>
                <a:cs typeface="Arial" charset="0"/>
              </a:rPr>
              <a:t> aka Leonardo Fibonacci</a:t>
            </a:r>
          </a:p>
          <a:p>
            <a:pPr lvl="1">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Perhaps the most talented mathematician of the middle ages</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Each number is the sum of the previous 2   [CLICK]</a:t>
            </a:r>
          </a:p>
          <a:p>
            <a:pPr lvl="0">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Teams usually define what system they will use.  1,2,3,5, 8</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There are various systems of estimation</a:t>
            </a:r>
            <a:r>
              <a:rPr lang="en-US" sz="1200" b="0" i="0" kern="1200" baseline="0" dirty="0" smtClean="0">
                <a:solidFill>
                  <a:schemeClr val="tx1"/>
                </a:solidFill>
                <a:latin typeface="+mn-lt"/>
                <a:ea typeface="ＭＳ Ｐゴシック" pitchFamily="-65" charset="-128"/>
                <a:cs typeface="Arial" charset="0"/>
              </a:rPr>
              <a:t> used, when applying Planning Poker. We use the Fibonacci Sequence numbers.  The Fibonacci Sequence was documented by Leonardo Pisano Bogollo, also known as Leonardo Fibonacci, who was considered to be perhaps the most talented mathematician of the Middle Ages.</a:t>
            </a:r>
          </a:p>
          <a:p>
            <a:endParaRPr lang="en-US" sz="1200" b="0" i="0" kern="1200" baseline="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In the Fibonacci sequence, each number is the sum of the previous</a:t>
            </a:r>
            <a:r>
              <a:rPr lang="en-US" sz="1200" b="0" i="0" kern="1200" baseline="0" dirty="0" smtClean="0">
                <a:solidFill>
                  <a:schemeClr val="tx1"/>
                </a:solidFill>
                <a:latin typeface="+mn-lt"/>
                <a:ea typeface="ＭＳ Ｐゴシック" pitchFamily="-65" charset="-128"/>
                <a:cs typeface="Arial" charset="0"/>
              </a:rPr>
              <a:t> two numbers, starting with 0 and 1. </a:t>
            </a:r>
            <a:r>
              <a:rPr lang="en-US" dirty="0" smtClean="0"/>
              <a:t>Thus the sequence begins 0, 1, 1, 2, 3, 5, 8, 13, 21, 34</a:t>
            </a: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For Planning Poker, we use 0, 1, 2, 3,</a:t>
            </a:r>
            <a:r>
              <a:rPr lang="en-US" sz="1200" b="0" i="0" kern="1200" baseline="0" dirty="0" smtClean="0">
                <a:solidFill>
                  <a:schemeClr val="tx1"/>
                </a:solidFill>
                <a:latin typeface="+mn-lt"/>
                <a:ea typeface="ＭＳ Ｐゴシック" pitchFamily="-65" charset="-128"/>
                <a:cs typeface="Arial" charset="0"/>
              </a:rPr>
              <a:t> 5, 8, and 13.  Some include 20 and 40 and 100 in our planning poker decks, in order to indicate that a story is too large to be done in a single iteration.</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1"/>
          <p:cNvSpPr>
            <a:spLocks noGrp="1" noRot="1" noChangeAspect="1" noChangeArrowheads="1"/>
          </p:cNvSpPr>
          <p:nvPr>
            <p:ph type="sldImg"/>
          </p:nvPr>
        </p:nvSpPr>
        <p:spPr>
          <a:solidFill>
            <a:srgbClr val="FFFFFF"/>
          </a:solidFill>
          <a:ln/>
        </p:spPr>
      </p:sp>
      <p:sp>
        <p:nvSpPr>
          <p:cNvPr id="21094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1"/>
          <p:cNvSpPr>
            <a:spLocks noGrp="1" noRot="1" noChangeAspect="1" noChangeArrowheads="1"/>
          </p:cNvSpPr>
          <p:nvPr>
            <p:ph type="sldImg"/>
          </p:nvPr>
        </p:nvSpPr>
        <p:spPr>
          <a:solidFill>
            <a:srgbClr val="FFFFFF"/>
          </a:solidFill>
          <a:ln/>
        </p:spPr>
      </p:sp>
      <p:sp>
        <p:nvSpPr>
          <p:cNvPr id="21299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
          <p:cNvSpPr>
            <a:spLocks noGrp="1" noRot="1" noChangeAspect="1" noChangeArrowheads="1"/>
          </p:cNvSpPr>
          <p:nvPr>
            <p:ph type="sldImg"/>
          </p:nvPr>
        </p:nvSpPr>
        <p:spPr>
          <a:solidFill>
            <a:srgbClr val="FFFFFF"/>
          </a:solidFill>
          <a:ln/>
        </p:spPr>
      </p:sp>
      <p:sp>
        <p:nvSpPr>
          <p:cNvPr id="215043"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
          <p:cNvSpPr>
            <a:spLocks noGrp="1" noRot="1" noChangeAspect="1" noChangeArrowheads="1"/>
          </p:cNvSpPr>
          <p:nvPr>
            <p:ph type="sldImg"/>
          </p:nvPr>
        </p:nvSpPr>
        <p:spPr>
          <a:solidFill>
            <a:srgbClr val="FFFFFF"/>
          </a:solidFill>
          <a:ln/>
        </p:spPr>
      </p:sp>
      <p:sp>
        <p:nvSpPr>
          <p:cNvPr id="21709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15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15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5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How does it work?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First the BA presents the story to the team.</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thinks about the estimate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everyone throws their estimate at the same time</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No one is influenced by anyone else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may be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There is discussion about the outliers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Everyone re-thinks [CLICK]</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Then re-throw </a:t>
            </a:r>
          </a:p>
          <a:p>
            <a:pPr eaLnBrk="1" hangingPunct="1">
              <a:lnSpc>
                <a:spcPct val="80000"/>
              </a:lnSpc>
              <a:spcBef>
                <a:spcPts val="425"/>
              </a:spcBef>
              <a:buClr>
                <a:srgbClr val="000000"/>
              </a:buClr>
              <a:buFontTx/>
              <a:buChar char="•"/>
            </a:pPr>
            <a:r>
              <a:rPr lang="en-US" sz="300">
                <a:solidFill>
                  <a:srgbClr val="000000"/>
                </a:solidFill>
                <a:latin typeface="Arial" pitchFamily="-112" charset="0"/>
                <a:ea typeface="Arial" pitchFamily="-112" charset="0"/>
                <a:cs typeface="Arial" pitchFamily="-112" charset="0"/>
                <a:sym typeface="Arial" pitchFamily="-112" charset="0"/>
              </a:rPr>
              <a:t>Sometimes necessary, sometimes not</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Let’s look at how it’s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As a group, [CLICK] team members reveal their estimates – the numbers they have chosen, that is.  Revealing all at once prevents any team member from being influenced by another team member’s estimate.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Regardless, after discussing things, the team [CLICK] estimates again. If it takes more than three rounds of estimating, there’s a smell that needs to be addressed. The story may need to be rewritten or more analysis may need to be done.</a:t>
            </a:r>
          </a:p>
          <a:p>
            <a:pPr eaLnBrk="1" hangingPunct="1">
              <a:lnSpc>
                <a:spcPct val="80000"/>
              </a:lnSpc>
              <a:spcBef>
                <a:spcPts val="425"/>
              </a:spcBef>
            </a:pPr>
            <a:endParaRPr lang="en-US" sz="3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300">
                <a:solidFill>
                  <a:srgbClr val="000000"/>
                </a:solidFill>
                <a:latin typeface="Arial" pitchFamily="-112" charset="0"/>
                <a:ea typeface="Arial" pitchFamily="-112" charset="0"/>
                <a:cs typeface="Arial" pitchFamily="-112" charset="0"/>
                <a:sym typeface="Arial" pitchFamily="-112" charset="0"/>
              </a:rPr>
              <a:t>Of course, sometimes the people who have thrown the outliers will agree to change their estimates without another round of estimating, once they understand the thinking of their teammates. In this case, no additional rounds of Planning Poker are needed for that story.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1"/>
          <p:cNvSpPr>
            <a:spLocks noGrp="1" noRot="1" noChangeAspect="1" noChangeArrowheads="1"/>
          </p:cNvSpPr>
          <p:nvPr>
            <p:ph type="sldImg"/>
          </p:nvPr>
        </p:nvSpPr>
        <p:spPr>
          <a:solidFill>
            <a:srgbClr val="FFFFFF"/>
          </a:solidFill>
          <a:ln/>
        </p:spPr>
      </p:sp>
      <p:sp>
        <p:nvSpPr>
          <p:cNvPr id="188419" name="Rectangle 2"/>
          <p:cNvSpPr>
            <a:spLocks noGrp="1" noChangeArrowheads="1"/>
          </p:cNvSpPr>
          <p:nvPr>
            <p:ph type="body" idx="1"/>
          </p:nvPr>
        </p:nvSpPr>
        <p:spPr>
          <a:noFill/>
          <a:ln/>
        </p:spPr>
        <p:txBody>
          <a:bodyPr/>
          <a:lstStyle/>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Accuracy – degree of closeness</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Precision – reproducibility or repeatability</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Results of calculations or measurements can be:</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Accurate but not precise</a:t>
            </a:r>
          </a:p>
          <a:p>
            <a:pPr eaLnBrk="1" hangingPunct="1">
              <a:lnSpc>
                <a:spcPct val="90000"/>
              </a:lnSpc>
              <a:spcBef>
                <a:spcPts val="425"/>
              </a:spcBef>
              <a:buClr>
                <a:srgbClr val="000000"/>
              </a:buClr>
              <a:buFontTx/>
              <a:buChar char="•"/>
            </a:pPr>
            <a:r>
              <a:rPr lang="en-US" sz="1100" dirty="0">
                <a:solidFill>
                  <a:srgbClr val="000000"/>
                </a:solidFill>
                <a:latin typeface="Arial" pitchFamily="-112" charset="0"/>
                <a:ea typeface="Arial" pitchFamily="-112" charset="0"/>
                <a:cs typeface="Arial" pitchFamily="-112" charset="0"/>
                <a:sym typeface="Arial" pitchFamily="-112" charset="0"/>
              </a:rPr>
              <a:t>Precise but not accurate</a:t>
            </a: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Agile estimation is one of the parts that folks new to Agile struggle with. In this section, we’ll dig into the why and the how, and then give you some very specific practices.</a:t>
            </a:r>
          </a:p>
          <a:p>
            <a:pPr eaLnBrk="1" hangingPunct="1">
              <a:lnSpc>
                <a:spcPct val="9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Let’s begin with gaining an understanding of the terms “accuracy” and “precision”.</a:t>
            </a:r>
          </a:p>
          <a:p>
            <a:pPr eaLnBrk="1" hangingPunct="1">
              <a:lnSpc>
                <a:spcPct val="90000"/>
              </a:lnSpc>
              <a:spcBef>
                <a:spcPts val="425"/>
              </a:spcBef>
            </a:pPr>
            <a:endParaRPr lang="en-US" sz="1100" b="1" i="1"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425"/>
              </a:spcBef>
            </a:pPr>
            <a:r>
              <a:rPr lang="en-US" sz="1100" dirty="0">
                <a:solidFill>
                  <a:srgbClr val="000000"/>
                </a:solidFill>
                <a:latin typeface="Arial" pitchFamily="-112" charset="0"/>
                <a:ea typeface="Arial" pitchFamily="-112" charset="0"/>
                <a:cs typeface="Arial" pitchFamily="-112" charset="0"/>
                <a:sym typeface="Arial" pitchFamily="-112" charset="0"/>
              </a:rPr>
              <a:t>From Wikipedia, we get this definition: [CLICK]</a:t>
            </a:r>
          </a:p>
          <a:p>
            <a:pPr eaLnBrk="1" hangingPunct="1">
              <a:lnSpc>
                <a:spcPct val="90000"/>
              </a:lnSpc>
              <a:spcBef>
                <a:spcPts val="425"/>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600"/>
              </a:spcBef>
            </a:pPr>
            <a:r>
              <a:rPr lang="en-US" sz="1100" dirty="0">
                <a:solidFill>
                  <a:srgbClr val="000000"/>
                </a:solidFill>
                <a:latin typeface="Arial" pitchFamily="-112" charset="0"/>
                <a:ea typeface="Arial" pitchFamily="-112" charset="0"/>
                <a:cs typeface="Arial" pitchFamily="-112" charset="0"/>
                <a:sym typeface="Arial" pitchFamily="-112" charset="0"/>
              </a:rPr>
              <a:t>In the fields of science, engineering, industry and statistics, </a:t>
            </a:r>
            <a:r>
              <a:rPr lang="en-US" sz="1100" b="1" dirty="0">
                <a:solidFill>
                  <a:srgbClr val="000000"/>
                </a:solidFill>
                <a:latin typeface="Arial" pitchFamily="-112" charset="0"/>
                <a:ea typeface="Arial" pitchFamily="-112" charset="0"/>
                <a:cs typeface="Arial" pitchFamily="-112" charset="0"/>
                <a:sym typeface="Arial" pitchFamily="-112" charset="0"/>
              </a:rPr>
              <a:t>accuracy </a:t>
            </a:r>
            <a:r>
              <a:rPr lang="en-US" sz="1100" dirty="0">
                <a:solidFill>
                  <a:srgbClr val="000000"/>
                </a:solidFill>
                <a:latin typeface="Arial" pitchFamily="-112" charset="0"/>
                <a:ea typeface="Arial" pitchFamily="-112" charset="0"/>
                <a:cs typeface="Arial" pitchFamily="-112" charset="0"/>
                <a:sym typeface="Arial" pitchFamily="-112" charset="0"/>
              </a:rPr>
              <a:t>is the degree of closeness of a measured or calculated quantity to its actual (true) value. </a:t>
            </a:r>
          </a:p>
          <a:p>
            <a:pPr eaLnBrk="1" hangingPunct="1">
              <a:lnSpc>
                <a:spcPct val="90000"/>
              </a:lnSpc>
              <a:spcBef>
                <a:spcPts val="600"/>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600"/>
              </a:spcBef>
            </a:pPr>
            <a:r>
              <a:rPr lang="en-US" sz="1100" dirty="0">
                <a:solidFill>
                  <a:srgbClr val="000000"/>
                </a:solidFill>
                <a:latin typeface="Arial" pitchFamily="-112" charset="0"/>
                <a:ea typeface="Arial" pitchFamily="-112" charset="0"/>
                <a:cs typeface="Arial" pitchFamily="-112" charset="0"/>
                <a:sym typeface="Arial" pitchFamily="-112" charset="0"/>
              </a:rPr>
              <a:t>Accuracy is closely related to </a:t>
            </a:r>
            <a:r>
              <a:rPr lang="en-US" sz="1100" b="1" dirty="0">
                <a:solidFill>
                  <a:srgbClr val="000000"/>
                </a:solidFill>
                <a:latin typeface="Arial" pitchFamily="-112" charset="0"/>
                <a:ea typeface="Arial" pitchFamily="-112" charset="0"/>
                <a:cs typeface="Arial" pitchFamily="-112" charset="0"/>
                <a:sym typeface="Arial" pitchFamily="-112" charset="0"/>
              </a:rPr>
              <a:t>precision</a:t>
            </a:r>
            <a:r>
              <a:rPr lang="en-US" sz="1100" dirty="0">
                <a:solidFill>
                  <a:srgbClr val="000000"/>
                </a:solidFill>
                <a:latin typeface="Arial" pitchFamily="-112" charset="0"/>
                <a:ea typeface="Arial" pitchFamily="-112" charset="0"/>
                <a:cs typeface="Arial" pitchFamily="-112" charset="0"/>
                <a:sym typeface="Arial" pitchFamily="-112" charset="0"/>
              </a:rPr>
              <a:t>, also called </a:t>
            </a:r>
            <a:r>
              <a:rPr lang="en-US" sz="1100" b="1" dirty="0">
                <a:solidFill>
                  <a:srgbClr val="000000"/>
                </a:solidFill>
                <a:latin typeface="Arial" pitchFamily="-112" charset="0"/>
                <a:ea typeface="Arial" pitchFamily="-112" charset="0"/>
                <a:cs typeface="Arial" pitchFamily="-112" charset="0"/>
                <a:sym typeface="Arial" pitchFamily="-112" charset="0"/>
              </a:rPr>
              <a:t>reproducibility </a:t>
            </a:r>
            <a:r>
              <a:rPr lang="en-US" sz="1100" dirty="0">
                <a:solidFill>
                  <a:srgbClr val="000000"/>
                </a:solidFill>
                <a:latin typeface="Arial" pitchFamily="-112" charset="0"/>
                <a:ea typeface="Arial" pitchFamily="-112" charset="0"/>
                <a:cs typeface="Arial" pitchFamily="-112" charset="0"/>
                <a:sym typeface="Arial" pitchFamily="-112" charset="0"/>
              </a:rPr>
              <a:t>or </a:t>
            </a:r>
            <a:r>
              <a:rPr lang="en-US" sz="1100" b="1" dirty="0">
                <a:solidFill>
                  <a:srgbClr val="000000"/>
                </a:solidFill>
                <a:latin typeface="Arial" pitchFamily="-112" charset="0"/>
                <a:ea typeface="Arial" pitchFamily="-112" charset="0"/>
                <a:cs typeface="Arial" pitchFamily="-112" charset="0"/>
                <a:sym typeface="Arial" pitchFamily="-112" charset="0"/>
              </a:rPr>
              <a:t>repeatability</a:t>
            </a:r>
            <a:r>
              <a:rPr lang="en-US" sz="1100" dirty="0">
                <a:solidFill>
                  <a:srgbClr val="000000"/>
                </a:solidFill>
                <a:latin typeface="Arial" pitchFamily="-112" charset="0"/>
                <a:ea typeface="Arial" pitchFamily="-112" charset="0"/>
                <a:cs typeface="Arial" pitchFamily="-112" charset="0"/>
                <a:sym typeface="Arial" pitchFamily="-112" charset="0"/>
              </a:rPr>
              <a:t>, the degree to which further measurements or calculations show the same or similar results.</a:t>
            </a:r>
          </a:p>
          <a:p>
            <a:pPr eaLnBrk="1" hangingPunct="1">
              <a:lnSpc>
                <a:spcPct val="90000"/>
              </a:lnSpc>
              <a:spcBef>
                <a:spcPts val="600"/>
              </a:spcBef>
            </a:pPr>
            <a:endParaRPr lang="en-US" sz="11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90000"/>
              </a:lnSpc>
              <a:spcBef>
                <a:spcPts val="600"/>
              </a:spcBef>
            </a:pPr>
            <a:r>
              <a:rPr lang="en-US" sz="1100" dirty="0">
                <a:solidFill>
                  <a:srgbClr val="000000"/>
                </a:solidFill>
                <a:latin typeface="Arial" pitchFamily="-112" charset="0"/>
                <a:ea typeface="Arial" pitchFamily="-112" charset="0"/>
                <a:cs typeface="Arial" pitchFamily="-112" charset="0"/>
                <a:sym typeface="Arial" pitchFamily="-112" charset="0"/>
              </a:rPr>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Ron Jeffries – ‘Extreme Programming Installed’</a:t>
            </a:r>
          </a:p>
          <a:p>
            <a:pPr marL="241093"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Aspects of user stories</a:t>
            </a:r>
          </a:p>
          <a:p>
            <a:pPr marL="241093"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Card – index card or virtual</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Repository of information that is the requirements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Placeholder for [CLICK]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enough info in the card</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Has all the parts – Role, Goal, Value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would the search results look like?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What are the search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Have the conversation when ready to do the work</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with business, developers, testers</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Document enough to do the work</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Confirmation</a:t>
            </a:r>
          </a:p>
          <a:p>
            <a:pPr marL="1155493" lvl="2"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How we know</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the story is ‘done’</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Acceptance criteria</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 will know this is complete when…..”</a:t>
            </a:r>
          </a:p>
          <a:p>
            <a:pPr marL="1155493" lvl="2"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Story level acceptance criteria</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You might say that User Stories are the “currency” of Agile Software Development.  They</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are the central elements that identify what we’re doing and why we’re doing it.</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Let’s consider the key aspects of User Stories.</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First, there’s the Three C’s. [CLICK]</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The first C is the Card, or story.  Whether you are working in a physical world, and using index cards, or you are working in an electronic world like Mingle, and using virtual cards, this artifact serves two purposes: first, it is the repository of the information that is the story and is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about</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the story; second, it is a placeholder for a future [CLICK]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Conversation. If you examine the story we have here, it is pretty obvious that there is not enough information here to know precisely what to build. It does follow the template, of course – the role is Librarian, the Goal is to have the capability to search books by publication year, and the value is so that a chronological index can be produced. But what would the search results look like? What would I do with them?</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In order to clarify these questions, we would wait until we were ready to start development on our story, and then we’d have the Conversation. In the conversation we would dig into the details, figure out enough for the developers and testers to do their work, and document just enough of that information to enable us to do the work.</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The third C is Confirmation. This is the combination of Acceptance Criteria and the actual testing to confirm that the goals and value of the story have been satisfied.</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Without all three C’s, the story is not effective as a tool to guide the development of the software.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a:t>
            </a:r>
            <a:r>
              <a:rPr lang="en-US" sz="300" baseline="0" smtClean="0">
                <a:solidFill>
                  <a:srgbClr val="000000"/>
                </a:solidFill>
                <a:latin typeface="Arial" pitchFamily="-112" charset="0"/>
                <a:ea typeface="Arial" pitchFamily="-112" charset="0"/>
                <a:cs typeface="Arial" pitchFamily="-112" charset="0"/>
                <a:sym typeface="Arial" pitchFamily="-112" charset="0"/>
              </a:rPr>
              <a:t>, throw!”</a:t>
            </a:r>
            <a:endParaRPr lang="en-US" sz="30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noGrp="1" noRot="1" noChangeAspect="1" noChangeArrowheads="1"/>
          </p:cNvSpPr>
          <p:nvPr>
            <p:ph type="sldImg"/>
          </p:nvPr>
        </p:nvSpPr>
        <p:spPr>
          <a:solidFill>
            <a:srgbClr val="FFFFFF"/>
          </a:solidFill>
          <a:ln/>
        </p:spPr>
      </p:sp>
      <p:sp>
        <p:nvSpPr>
          <p:cNvPr id="219139" name="Rectangle 2"/>
          <p:cNvSpPr>
            <a:spLocks noGrp="1" noChangeArrowheads="1"/>
          </p:cNvSpPr>
          <p:nvPr>
            <p:ph type="body" idx="1"/>
          </p:nvPr>
        </p:nvSpPr>
        <p:spPr>
          <a:noFill/>
          <a:ln/>
        </p:spPr>
        <p:txBody>
          <a:bodyPr/>
          <a:lstStyle/>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This variation is one that we have used. We throw 1, 2, or 3 as</a:t>
            </a:r>
            <a:r>
              <a:rPr lang="en-US" sz="300" baseline="0" dirty="0" smtClean="0">
                <a:solidFill>
                  <a:srgbClr val="000000"/>
                </a:solidFill>
                <a:latin typeface="Arial" pitchFamily="-112" charset="0"/>
                <a:ea typeface="Arial" pitchFamily="-112" charset="0"/>
                <a:cs typeface="Arial" pitchFamily="-112" charset="0"/>
                <a:sym typeface="Arial" pitchFamily="-112" charset="0"/>
              </a:rPr>
              <a:t> valid estimates. 5 is NOT a valid estimate and means “I have no idea”. If someone throws that then we need to have a conversation.</a:t>
            </a: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Teams may have their own variations on this.</a:t>
            </a:r>
            <a:r>
              <a:rPr lang="en-US" sz="300" baseline="0" dirty="0" smtClean="0">
                <a:solidFill>
                  <a:srgbClr val="000000"/>
                </a:solidFill>
                <a:latin typeface="Arial" pitchFamily="-112" charset="0"/>
                <a:ea typeface="Arial" pitchFamily="-112" charset="0"/>
                <a:cs typeface="Arial" pitchFamily="-112" charset="0"/>
                <a:sym typeface="Arial" pitchFamily="-112" charset="0"/>
              </a:rPr>
              <a:t> Sometimes people can abstain by throwing “rock” (a fist).</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Note: demonstrate</a:t>
            </a:r>
            <a:r>
              <a:rPr lang="en-US" sz="300" baseline="0" dirty="0" smtClean="0">
                <a:solidFill>
                  <a:srgbClr val="000000"/>
                </a:solidFill>
                <a:latin typeface="Arial" pitchFamily="-112" charset="0"/>
                <a:ea typeface="Arial" pitchFamily="-112" charset="0"/>
                <a:cs typeface="Arial" pitchFamily="-112" charset="0"/>
                <a:sym typeface="Arial" pitchFamily="-112" charset="0"/>
              </a:rPr>
              <a:t> to them the counting in strategy you will use! “One, two, three, throw!”</a:t>
            </a: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endParaRPr lang="en-US" sz="300" dirty="0" smtClean="0">
              <a:solidFill>
                <a:srgbClr val="000000"/>
              </a:solidFill>
              <a:latin typeface="Arial" pitchFamily="-112" charset="0"/>
              <a:ea typeface="Arial" pitchFamily="-112" charset="0"/>
              <a:cs typeface="Arial" pitchFamily="-112" charset="0"/>
              <a:sym typeface="Arial" pitchFamily="-112" charset="0"/>
            </a:endParaRPr>
          </a:p>
          <a:p>
            <a:pPr marL="0" marR="0" indent="0" algn="l" defTabSz="914400" rtl="0" eaLnBrk="1" fontAlgn="base" latinLnBrk="0" hangingPunct="1">
              <a:lnSpc>
                <a:spcPct val="80000"/>
              </a:lnSpc>
              <a:spcBef>
                <a:spcPts val="425"/>
              </a:spcBef>
              <a:spcAft>
                <a:spcPct val="0"/>
              </a:spcAft>
              <a:buClr>
                <a:srgbClr val="000000"/>
              </a:buClr>
              <a:buSzTx/>
              <a:buFontTx/>
              <a:buNone/>
              <a:tabLst/>
              <a:defRPr/>
            </a:pPr>
            <a:r>
              <a:rPr lang="en-US" sz="300" dirty="0" smtClean="0">
                <a:solidFill>
                  <a:srgbClr val="000000"/>
                </a:solidFill>
                <a:latin typeface="Arial" pitchFamily="-112" charset="0"/>
                <a:ea typeface="Arial" pitchFamily="-112" charset="0"/>
                <a:cs typeface="Arial" pitchFamily="-112" charset="0"/>
                <a:sym typeface="Arial" pitchFamily="-112" charset="0"/>
              </a:rPr>
              <a:t>From</a:t>
            </a:r>
            <a:r>
              <a:rPr lang="en-US" sz="300" baseline="0" dirty="0" smtClean="0">
                <a:solidFill>
                  <a:srgbClr val="000000"/>
                </a:solidFill>
                <a:latin typeface="Arial" pitchFamily="-112" charset="0"/>
                <a:ea typeface="Arial" pitchFamily="-112" charset="0"/>
                <a:cs typeface="Arial" pitchFamily="-112" charset="0"/>
                <a:sym typeface="Arial" pitchFamily="-112" charset="0"/>
              </a:rPr>
              <a:t> Martin Fowler’s website: </a:t>
            </a:r>
            <a:r>
              <a:rPr lang="en-US" sz="800" dirty="0" smtClean="0">
                <a:latin typeface="Arial"/>
                <a:cs typeface="Arial"/>
              </a:rPr>
              <a:t>http://</a:t>
            </a:r>
            <a:r>
              <a:rPr lang="en-US" sz="800" dirty="0" err="1" smtClean="0">
                <a:latin typeface="Arial"/>
                <a:cs typeface="Arial"/>
              </a:rPr>
              <a:t>martinfowler.com/bliki/ThrownEstimate.html</a:t>
            </a:r>
            <a:endParaRPr lang="en-US" sz="800" dirty="0" smtClean="0">
              <a:latin typeface="Arial"/>
              <a:cs typeface="Arial"/>
            </a:endParaRPr>
          </a:p>
          <a:p>
            <a:pPr eaLnBrk="1" hangingPunct="1">
              <a:lnSpc>
                <a:spcPct val="80000"/>
              </a:lnSpc>
              <a:spcBef>
                <a:spcPts val="425"/>
              </a:spcBef>
              <a:buClr>
                <a:srgbClr val="000000"/>
              </a:buClr>
              <a:buFontTx/>
              <a:buNone/>
            </a:pPr>
            <a:endParaRPr lang="en-US" sz="300" baseline="0" dirty="0" smtClean="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stories are sized relative to each other.</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45</a:t>
            </a:fld>
            <a:endParaRPr lang="en-US"/>
          </a:p>
        </p:txBody>
      </p:sp>
    </p:spTree>
    <p:extLst>
      <p:ext uri="{BB962C8B-B14F-4D97-AF65-F5344CB8AC3E}">
        <p14:creationId xmlns:p14="http://schemas.microsoft.com/office/powerpoint/2010/main" val="3572459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Lay all cards out </a:t>
            </a:r>
          </a:p>
          <a:p>
            <a:pPr>
              <a:buFont typeface="Arial" pitchFamily="34" charset="0"/>
              <a:buChar char="•"/>
            </a:pPr>
            <a:r>
              <a:rPr lang="en-US" baseline="0" dirty="0" smtClean="0"/>
              <a:t>Find the easiest one  [CLICK]</a:t>
            </a:r>
          </a:p>
          <a:p>
            <a:pPr>
              <a:buFont typeface="Arial" pitchFamily="34" charset="0"/>
              <a:buChar char="•"/>
            </a:pPr>
            <a:r>
              <a:rPr lang="en-US" baseline="0" dirty="0" smtClean="0"/>
              <a:t>We give that a 1  [CLICK]</a:t>
            </a:r>
          </a:p>
          <a:p>
            <a:pPr>
              <a:buFont typeface="Arial" pitchFamily="34" charset="0"/>
              <a:buChar char="•"/>
            </a:pPr>
            <a:r>
              <a:rPr lang="en-US" baseline="0" dirty="0" smtClean="0"/>
              <a:t>We compare the rest of the stories relative to the first (easiest one)</a:t>
            </a:r>
            <a:endParaRPr lang="en-US" dirty="0" smtClean="0"/>
          </a:p>
          <a:p>
            <a:endParaRPr lang="en-US" dirty="0" smtClean="0"/>
          </a:p>
          <a:p>
            <a:endParaRPr lang="en-US" dirty="0" smtClean="0"/>
          </a:p>
          <a:p>
            <a:r>
              <a:rPr lang="en-US" dirty="0" smtClean="0"/>
              <a:t>----------------------------------------------------------------------------------------------------------</a:t>
            </a:r>
          </a:p>
          <a:p>
            <a:r>
              <a:rPr lang="en-US" dirty="0" smtClean="0"/>
              <a:t>Of course, at the beginning, we don’t know what our estimates or velocity</a:t>
            </a:r>
            <a:r>
              <a:rPr lang="en-US" baseline="0" dirty="0" smtClean="0"/>
              <a:t> are.  So let’s look at how we get started.</a:t>
            </a:r>
          </a:p>
          <a:p>
            <a:endParaRPr lang="en-US" baseline="0" dirty="0" smtClean="0"/>
          </a:p>
          <a:p>
            <a:r>
              <a:rPr lang="en-US" baseline="0" dirty="0" smtClean="0"/>
              <a:t>We’ll begin by figuring out how to estimate – after all, we haven’t estimated any of these stories yet, </a:t>
            </a:r>
            <a:r>
              <a:rPr lang="en-US" i="1" baseline="0" dirty="0" smtClean="0"/>
              <a:t>as a team.</a:t>
            </a:r>
            <a:r>
              <a:rPr lang="en-US" i="0" baseline="0" dirty="0" smtClean="0"/>
              <a:t> So we begin by laying out all of our stories on the table. We look them all over, one by one, and try to find the story we all think is as easy as any other story. [CLICK]</a:t>
            </a:r>
          </a:p>
          <a:p>
            <a:endParaRPr lang="en-US" i="0" baseline="0" dirty="0" smtClean="0"/>
          </a:p>
          <a:p>
            <a:r>
              <a:rPr lang="en-US" i="0" baseline="0" dirty="0" smtClean="0"/>
              <a:t>Assuming that we’re using Fibonacci numbers, we’ll assign this story a one [CLICK], which is the lowest estimate.  You might remember that we included zero in our set of numbers – that’s reserved for the case when we say “Oh – we got this work done when we were doing something else – there’s no effort here.”</a:t>
            </a:r>
            <a:endParaRPr lang="en-US" dirty="0" smtClean="0"/>
          </a:p>
          <a:p>
            <a:endParaRPr lang="en-US" dirty="0" smtClean="0"/>
          </a:p>
          <a:p>
            <a:r>
              <a:rPr lang="en-US" dirty="0" smtClean="0"/>
              <a:t>So, now we’ve got a story that’s a one. We begin</a:t>
            </a:r>
            <a:r>
              <a:rPr lang="en-US" baseline="0" dirty="0" smtClean="0"/>
              <a:t> the process of comparing all of our other stories to this one.  Is each story more difficult than this one? How about these other ones?</a:t>
            </a:r>
          </a:p>
          <a:p>
            <a:endParaRPr lang="en-US" baseline="0" dirty="0" smtClean="0"/>
          </a:p>
          <a:p>
            <a:r>
              <a:rPr lang="en-US" baseline="0" dirty="0" smtClean="0"/>
              <a:t>[NEXT SLIDE]</a:t>
            </a:r>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Proceed by sizing the rest of the stories</a:t>
            </a:r>
            <a:r>
              <a:rPr lang="en-US" baseline="0" dirty="0" smtClean="0"/>
              <a:t> in relation to the 1</a:t>
            </a:r>
            <a:r>
              <a:rPr lang="en-US" baseline="30000" dirty="0" smtClean="0"/>
              <a:t>st</a:t>
            </a:r>
            <a:r>
              <a:rPr lang="en-US" baseline="0" dirty="0" smtClean="0"/>
              <a:t> one and to each other</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Now what do we do with them?</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As we proceed, we estimate each</a:t>
            </a:r>
            <a:r>
              <a:rPr lang="en-US" baseline="0" dirty="0" smtClean="0"/>
              <a:t> story based on how hard it is </a:t>
            </a:r>
            <a:r>
              <a:rPr lang="en-US" i="1" baseline="0" dirty="0" smtClean="0"/>
              <a:t>in relation to our baseline story</a:t>
            </a:r>
            <a:r>
              <a:rPr lang="en-US" i="0"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i="0"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i="0" baseline="0" dirty="0" smtClean="0"/>
              <a:t>When we’re done, each story has been estimated, all of them relative to each other.</a:t>
            </a:r>
            <a:endParaRPr lang="en-US" dirty="0" smtClean="0"/>
          </a:p>
          <a:p>
            <a:endParaRPr lang="en-US" dirty="0" smtClean="0"/>
          </a:p>
          <a:p>
            <a:r>
              <a:rPr lang="en-US" dirty="0" smtClean="0"/>
              <a:t>This allows us to move on to the next activity…</a:t>
            </a:r>
          </a:p>
        </p:txBody>
      </p:sp>
      <p:sp>
        <p:nvSpPr>
          <p:cNvPr id="4" name="Slide Number Placeholder 3"/>
          <p:cNvSpPr>
            <a:spLocks noGrp="1"/>
          </p:cNvSpPr>
          <p:nvPr>
            <p:ph type="sldNum" sz="quarter" idx="10"/>
          </p:nvPr>
        </p:nvSpPr>
        <p:spPr/>
        <p:txBody>
          <a:bodyPr/>
          <a:lstStyle/>
          <a:p>
            <a:fld id="{C91E950B-F458-354F-BE3A-215FB82C404C}" type="slidenum">
              <a:rPr lang="en-US" smtClean="0"/>
              <a:pPr/>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Mango</a:t>
            </a:r>
          </a:p>
          <a:p>
            <a:r>
              <a:rPr lang="en-US" dirty="0" smtClean="0"/>
              <a:t>Orange</a:t>
            </a:r>
          </a:p>
          <a:p>
            <a:r>
              <a:rPr lang="en-US" dirty="0" smtClean="0"/>
              <a:t>Cantaloupe</a:t>
            </a:r>
          </a:p>
          <a:p>
            <a:r>
              <a:rPr lang="en-US" dirty="0" smtClean="0"/>
              <a:t>Pineapple</a:t>
            </a:r>
          </a:p>
          <a:p>
            <a:r>
              <a:rPr lang="en-US" dirty="0" smtClean="0"/>
              <a:t>Pomegranate</a:t>
            </a:r>
          </a:p>
          <a:p>
            <a:r>
              <a:rPr lang="en-US" dirty="0" smtClean="0"/>
              <a:t>Grape</a:t>
            </a:r>
          </a:p>
          <a:p>
            <a:r>
              <a:rPr lang="en-US" dirty="0" smtClean="0"/>
              <a:t>Kumquat</a:t>
            </a:r>
            <a:r>
              <a:rPr lang="en-US" baseline="0" dirty="0" smtClean="0"/>
              <a:t> – about the size of a grape</a:t>
            </a:r>
          </a:p>
          <a:p>
            <a:r>
              <a:rPr lang="en-US" baseline="0" dirty="0" smtClean="0"/>
              <a:t>Kiwi</a:t>
            </a:r>
          </a:p>
          <a:p>
            <a:r>
              <a:rPr lang="en-US" baseline="0" dirty="0" smtClean="0"/>
              <a:t>Cherry</a:t>
            </a:r>
          </a:p>
          <a:p>
            <a:r>
              <a:rPr lang="en-US" baseline="0" dirty="0" smtClean="0"/>
              <a:t>Apple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49</a:t>
            </a:fld>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1"/>
          <p:cNvSpPr>
            <a:spLocks noGrp="1" noRot="1" noChangeAspect="1" noChangeArrowheads="1"/>
          </p:cNvSpPr>
          <p:nvPr>
            <p:ph type="sldImg"/>
          </p:nvPr>
        </p:nvSpPr>
        <p:spPr>
          <a:solidFill>
            <a:srgbClr val="FFFFFF"/>
          </a:solidFill>
          <a:ln/>
        </p:spPr>
      </p:sp>
      <p:sp>
        <p:nvSpPr>
          <p:cNvPr id="221187"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Developers are asked to estimate the time to complete a story.</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How do we consider other activities </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Email</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meals</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Meetings</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breaks</a:t>
            </a:r>
          </a:p>
          <a:p>
            <a:pPr eaLnBrk="1" hangingPunct="1">
              <a:lnSpc>
                <a:spcPct val="80000"/>
              </a:lnSpc>
              <a:spcBef>
                <a:spcPts val="425"/>
              </a:spcBef>
              <a:buClr>
                <a:srgbClr val="000000"/>
              </a:buClr>
              <a:buFontTx/>
              <a:buChar char="•"/>
            </a:pPr>
            <a:r>
              <a:rPr lang="en-US" sz="1400" dirty="0">
                <a:solidFill>
                  <a:srgbClr val="000000"/>
                </a:solidFill>
                <a:latin typeface="Arial" pitchFamily="-112" charset="0"/>
                <a:ea typeface="Arial" pitchFamily="-112" charset="0"/>
                <a:cs typeface="Arial" pitchFamily="-112" charset="0"/>
                <a:sym typeface="Arial" pitchFamily="-112" charset="0"/>
              </a:rPr>
              <a:t>We use a concept called …..[Next slide]</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Now that we’ve talked about Fibonacci numbers and planning poker, let’s consider some other methods of estimating.</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When doing time-based estimating, we are usually asked to provide the </a:t>
            </a:r>
            <a:r>
              <a:rPr lang="en-US" sz="1400" i="1" dirty="0">
                <a:solidFill>
                  <a:srgbClr val="000000"/>
                </a:solidFill>
                <a:latin typeface="Arial" pitchFamily="-112" charset="0"/>
                <a:ea typeface="Arial" pitchFamily="-112" charset="0"/>
                <a:cs typeface="Arial" pitchFamily="-112" charset="0"/>
                <a:sym typeface="Arial" pitchFamily="-112" charset="0"/>
              </a:rPr>
              <a:t>calendar time</a:t>
            </a:r>
            <a:r>
              <a:rPr lang="en-US" sz="1400" dirty="0">
                <a:solidFill>
                  <a:srgbClr val="000000"/>
                </a:solidFill>
                <a:latin typeface="Arial" pitchFamily="-112" charset="0"/>
                <a:ea typeface="Arial" pitchFamily="-112" charset="0"/>
                <a:cs typeface="Arial" pitchFamily="-112" charset="0"/>
                <a:sym typeface="Arial" pitchFamily="-112" charset="0"/>
              </a:rPr>
              <a:t> that it will take to complete the story. [CLICK] Each of us has to consider what other activities might occur during that time – whether it’s dealing with email, stopping for meals, or participating in meetings, [CLICK] or whether we take breaks to play computer games or live sports. Whatever it is that fills our time, we have to include not only the time spent on task, but also the time spent on other things.  After all, we know that we don’t spend all of our time focused on the task at hand.</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The problem with this is that when we’re putting together a classic project plan, we can’t factor in people’s work habits.</a:t>
            </a:r>
          </a:p>
          <a:p>
            <a:pPr eaLnBrk="1" hangingPunct="1">
              <a:lnSpc>
                <a:spcPct val="80000"/>
              </a:lnSpc>
              <a:spcBef>
                <a:spcPts val="425"/>
              </a:spcBef>
            </a:pPr>
            <a:endParaRPr lang="en-US" sz="1400" dirty="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dirty="0">
                <a:solidFill>
                  <a:srgbClr val="000000"/>
                </a:solidFill>
                <a:latin typeface="Arial" pitchFamily="-112" charset="0"/>
                <a:ea typeface="Arial" pitchFamily="-112" charset="0"/>
                <a:cs typeface="Arial" pitchFamily="-112" charset="0"/>
                <a:sym typeface="Arial" pitchFamily="-112" charset="0"/>
              </a:rPr>
              <a:t>In order to address this, some folks doing Agile estimate using [NEXT SLIDE]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noGrp="1" noRot="1" noChangeAspect="1" noChangeArrowheads="1"/>
          </p:cNvSpPr>
          <p:nvPr>
            <p:ph type="sldImg"/>
          </p:nvPr>
        </p:nvSpPr>
        <p:spPr>
          <a:solidFill>
            <a:srgbClr val="FFFFFF"/>
          </a:solidFill>
          <a:ln/>
        </p:spPr>
      </p:sp>
      <p:sp>
        <p:nvSpPr>
          <p:cNvPr id="223235"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Developers are asked to estimate the time to complete a story.</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How do we consider other activities </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Email</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meals</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Meetings</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breaks</a:t>
            </a:r>
          </a:p>
          <a:p>
            <a:pPr eaLnBrk="1" hangingPunct="1">
              <a:lnSpc>
                <a:spcPct val="80000"/>
              </a:lnSpc>
              <a:spcBef>
                <a:spcPts val="425"/>
              </a:spcBef>
              <a:buClr>
                <a:srgbClr val="000000"/>
              </a:buClr>
              <a:buFontTx/>
              <a:buChar char="•"/>
            </a:pPr>
            <a:r>
              <a:rPr lang="en-US" sz="1400">
                <a:solidFill>
                  <a:srgbClr val="000000"/>
                </a:solidFill>
                <a:latin typeface="Arial" pitchFamily="-112" charset="0"/>
                <a:ea typeface="Arial" pitchFamily="-112" charset="0"/>
                <a:cs typeface="Arial" pitchFamily="-112" charset="0"/>
                <a:sym typeface="Arial" pitchFamily="-112" charset="0"/>
              </a:rPr>
              <a:t>We use a concept called …..[Next slide]</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Now that we’ve talked about Fibonacci numbers and planning poker, let’s consider some other methods of estimating.</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When doing time-based estimating, we are usually asked to provide the </a:t>
            </a:r>
            <a:r>
              <a:rPr lang="en-US" sz="1400" i="1">
                <a:solidFill>
                  <a:srgbClr val="000000"/>
                </a:solidFill>
                <a:latin typeface="Arial" pitchFamily="-112" charset="0"/>
                <a:ea typeface="Arial" pitchFamily="-112" charset="0"/>
                <a:cs typeface="Arial" pitchFamily="-112" charset="0"/>
                <a:sym typeface="Arial" pitchFamily="-112" charset="0"/>
              </a:rPr>
              <a:t>calendar time</a:t>
            </a:r>
            <a:r>
              <a:rPr lang="en-US" sz="1400">
                <a:solidFill>
                  <a:srgbClr val="000000"/>
                </a:solidFill>
                <a:latin typeface="Arial" pitchFamily="-112" charset="0"/>
                <a:ea typeface="Arial" pitchFamily="-112" charset="0"/>
                <a:cs typeface="Arial" pitchFamily="-112" charset="0"/>
                <a:sym typeface="Arial" pitchFamily="-112" charset="0"/>
              </a:rPr>
              <a:t> that it will take to complete the story. [CLICK] Each of us has to consider what other activities might occur during that time – whether it’s dealing with email, stopping for meals, or participating in meetings, [CLICK] or whether we take breaks to play computer games or live sports. Whatever it is that fills our time, we have to include not only the time spent on task, but also the time spent on other things.  After all, we know that we don’t spend all of our time focused on the task at hand.</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The problem with this is that when we’re putting together a classic project plan, we can’t factor in people’s work habits.</a:t>
            </a:r>
          </a:p>
          <a:p>
            <a:pPr eaLnBrk="1" hangingPunct="1">
              <a:lnSpc>
                <a:spcPct val="80000"/>
              </a:lnSpc>
              <a:spcBef>
                <a:spcPts val="425"/>
              </a:spcBef>
            </a:pPr>
            <a:endParaRPr lang="en-US" sz="14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400">
                <a:solidFill>
                  <a:srgbClr val="000000"/>
                </a:solidFill>
                <a:latin typeface="Arial" pitchFamily="-112" charset="0"/>
                <a:ea typeface="Arial" pitchFamily="-112" charset="0"/>
                <a:cs typeface="Arial" pitchFamily="-112" charset="0"/>
                <a:sym typeface="Arial" pitchFamily="-112" charset="0"/>
              </a:rPr>
              <a:t>In order to address this, some folks doing Agile estimate using [NEXT SLIDE]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1"/>
          <p:cNvSpPr>
            <a:spLocks noGrp="1" noRot="1" noChangeAspect="1" noChangeArrowheads="1"/>
          </p:cNvSpPr>
          <p:nvPr>
            <p:ph type="sldImg"/>
          </p:nvPr>
        </p:nvSpPr>
        <p:spPr>
          <a:solidFill>
            <a:srgbClr val="FFFFFF"/>
          </a:solidFill>
          <a:ln/>
        </p:spPr>
      </p:sp>
      <p:sp>
        <p:nvSpPr>
          <p:cNvPr id="225283" name="Rectangle 2"/>
          <p:cNvSpPr>
            <a:spLocks noGrp="1" noChangeArrowheads="1"/>
          </p:cNvSpPr>
          <p:nvPr>
            <p:ph type="body" idx="1"/>
          </p:nvPr>
        </p:nvSpPr>
        <p:spPr>
          <a:noFill/>
          <a:ln/>
        </p:spPr>
        <p:txBody>
          <a:bodyPr/>
          <a:lstStyle/>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Ideal time</a:t>
            </a: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Time actually spent on completing the </a:t>
            </a:r>
            <a:r>
              <a:rPr lang="en-US" sz="900" dirty="0" smtClean="0">
                <a:solidFill>
                  <a:srgbClr val="000000"/>
                </a:solidFill>
                <a:latin typeface="Arial" pitchFamily="-112" charset="0"/>
                <a:ea typeface="Arial" pitchFamily="-112" charset="0"/>
                <a:cs typeface="Arial" pitchFamily="-112" charset="0"/>
                <a:sym typeface="Arial" pitchFamily="-112" charset="0"/>
              </a:rPr>
              <a:t>task</a:t>
            </a:r>
          </a:p>
          <a:p>
            <a:pPr eaLnBrk="1" hangingPunct="1">
              <a:spcBef>
                <a:spcPts val="425"/>
              </a:spcBef>
              <a:buClr>
                <a:srgbClr val="000000"/>
              </a:buClr>
              <a:buFontTx/>
              <a:buChar char="•"/>
            </a:pPr>
            <a:r>
              <a:rPr lang="en-US" sz="900" dirty="0" smtClean="0">
                <a:solidFill>
                  <a:srgbClr val="000000"/>
                </a:solidFill>
                <a:latin typeface="Arial" pitchFamily="-112" charset="0"/>
                <a:ea typeface="Arial" pitchFamily="-112" charset="0"/>
                <a:cs typeface="Arial" pitchFamily="-112" charset="0"/>
                <a:sym typeface="Arial" pitchFamily="-112" charset="0"/>
              </a:rPr>
              <a:t>Includes testing and refactoring</a:t>
            </a: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Eliminates the interrupts and so forth</a:t>
            </a: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Assumes the average pair on the team</a:t>
            </a:r>
          </a:p>
          <a:p>
            <a:pPr eaLnBrk="1" hangingPunct="1">
              <a:spcBef>
                <a:spcPts val="425"/>
              </a:spcBef>
              <a:buClr>
                <a:srgbClr val="000000"/>
              </a:buClr>
              <a:buFontTx/>
              <a:buChar char="•"/>
            </a:pPr>
            <a:r>
              <a:rPr lang="en-US" sz="900" dirty="0">
                <a:solidFill>
                  <a:srgbClr val="000000"/>
                </a:solidFill>
                <a:latin typeface="Arial" pitchFamily="-112" charset="0"/>
                <a:ea typeface="Arial" pitchFamily="-112" charset="0"/>
                <a:cs typeface="Arial" pitchFamily="-112" charset="0"/>
                <a:sym typeface="Arial" pitchFamily="-112" charset="0"/>
              </a:rPr>
              <a:t>No factors for speed or expertise</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…what is referred to as Ideal Time. Ideal Time can be defined as the time actually spent on task with a constant overhead factor applied.</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That is, let’s say that I think a task will take me twelve hours to complete.  That’s not really one-and-a-half days, because I do have to attend meetings and deal with interrupts and so forth.  My project manager, in calculating the actual effort, will apply a multiplier – let’s say 100% - and therefore schedule twenty-four hours for this task.</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value of Ideal Time is that it allows the people doing the estimating to answer the question “In the ideal scenario, in which I do nothing but work on this task, how long would it take?”  It takes out the interrupts and distractions on an individual basis, and adds them as a constant multiplier that applies to all.</a:t>
            </a:r>
          </a:p>
          <a:p>
            <a:pPr eaLnBrk="1" hangingPunct="1">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eaLnBrk="1" hangingPunct="1">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This still doesn’t deal with variations on speed and expertise, unfortunately.  That’s why we prefer to use relative units like Fibonacci numbers.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T-shirt sizing is sometimes used as a starting point</a:t>
            </a:r>
          </a:p>
          <a:p>
            <a:pPr>
              <a:buFont typeface="Arial" pitchFamily="34" charset="0"/>
              <a:buChar char="•"/>
            </a:pPr>
            <a:r>
              <a:rPr lang="en-US" sz="1200" b="0" i="0" kern="1200" dirty="0" smtClean="0">
                <a:solidFill>
                  <a:schemeClr val="tx1"/>
                </a:solidFill>
                <a:latin typeface="+mn-lt"/>
                <a:ea typeface="ＭＳ Ｐゴシック" pitchFamily="-65" charset="-128"/>
                <a:cs typeface="Arial" charset="0"/>
              </a:rPr>
              <a:t>Will</a:t>
            </a:r>
            <a:r>
              <a:rPr lang="en-US" sz="1200" b="0" i="0" kern="1200" baseline="0" dirty="0" smtClean="0">
                <a:solidFill>
                  <a:schemeClr val="tx1"/>
                </a:solidFill>
                <a:latin typeface="+mn-lt"/>
                <a:ea typeface="ＭＳ Ｐゴシック" pitchFamily="-65" charset="-128"/>
                <a:cs typeface="Arial" charset="0"/>
              </a:rPr>
              <a:t> need to be translated to time at some point</a:t>
            </a:r>
          </a:p>
          <a:p>
            <a:pPr>
              <a:buFont typeface="Arial" pitchFamily="34" charset="0"/>
              <a:buChar char="•"/>
            </a:pPr>
            <a:r>
              <a:rPr lang="en-US" sz="1200" b="0" i="0" kern="1200" baseline="0" dirty="0" smtClean="0">
                <a:solidFill>
                  <a:schemeClr val="tx1"/>
                </a:solidFill>
                <a:latin typeface="+mn-lt"/>
                <a:ea typeface="ＭＳ Ｐゴシック" pitchFamily="-65" charset="-128"/>
                <a:cs typeface="Arial" charset="0"/>
              </a:rPr>
              <a:t>Helpful when thinking about a new module or initially sizing a project</a:t>
            </a:r>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endParaRPr lang="en-US" sz="1200" b="0" i="0" kern="1200" dirty="0" smtClean="0">
              <a:solidFill>
                <a:schemeClr val="tx1"/>
              </a:solidFill>
              <a:latin typeface="+mn-lt"/>
              <a:ea typeface="ＭＳ Ｐゴシック" pitchFamily="-65" charset="-128"/>
              <a:cs typeface="Arial" charset="0"/>
            </a:endParaRPr>
          </a:p>
          <a:p>
            <a:r>
              <a:rPr lang="en-US" sz="1200" b="0" i="0" kern="1200" dirty="0" smtClean="0">
                <a:solidFill>
                  <a:schemeClr val="tx1"/>
                </a:solidFill>
                <a:latin typeface="+mn-lt"/>
                <a:ea typeface="ＭＳ Ｐゴシック" pitchFamily="-65" charset="-128"/>
                <a:cs typeface="Arial" charset="0"/>
              </a:rPr>
              <a:t>----------------------------------------------------------------------</a:t>
            </a:r>
          </a:p>
          <a:p>
            <a:r>
              <a:rPr lang="en-US" sz="1200" b="0" i="0" kern="1200" dirty="0" smtClean="0">
                <a:solidFill>
                  <a:schemeClr val="tx1"/>
                </a:solidFill>
                <a:latin typeface="+mn-lt"/>
                <a:ea typeface="ＭＳ Ｐゴシック" pitchFamily="-65" charset="-128"/>
                <a:cs typeface="Arial" charset="0"/>
              </a:rPr>
              <a:t>Another simple</a:t>
            </a:r>
            <a:r>
              <a:rPr lang="en-US" sz="1200" b="0" i="0" kern="1200" baseline="0" dirty="0" smtClean="0">
                <a:solidFill>
                  <a:schemeClr val="tx1"/>
                </a:solidFill>
                <a:latin typeface="+mn-lt"/>
                <a:ea typeface="ＭＳ Ｐゴシック" pitchFamily="-65" charset="-128"/>
                <a:cs typeface="Arial" charset="0"/>
              </a:rPr>
              <a:t> method of relative estimation is T-shirt sizing. The simplest is to estimate each story as small, medium, or large.  You can include extra small, extra large, and extra extra large if you like.  Any system that estimates stories relative to other stories will work.</a:t>
            </a:r>
            <a:endParaRPr lang="en-US" sz="1200" b="0" i="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55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Guidelines for writing</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good stories</a:t>
            </a: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Independent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Sales amount, sales percent, discount amount, discount percent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May want to split it – too big to fit into an iteration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Reports example.  Or business rule applied to different products.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Write each as if they were the first story</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Not a contract of what the software must implement</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Conversations bring out details</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Negotiate implementation, design</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Get external links example.  </a:t>
            </a:r>
          </a:p>
          <a:p>
            <a:pPr marL="241093" lvl="0" indent="-241093">
              <a:buFont typeface="Arial" pitchFamily="34" charset="0"/>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Valuable to the business, user, customer</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This is the ‘So that’ part of the template</a:t>
            </a: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Everyone on the team should be able to articulate the value of the story</a:t>
            </a:r>
          </a:p>
          <a:p>
            <a:pPr marL="241093" lvl="0" indent="-241093">
              <a:buFont typeface="Arial" pitchFamily="34" charset="0"/>
              <a:buNone/>
            </a:pPr>
            <a:r>
              <a:rPr lang="en-US" sz="2100" b="0" dirty="0" err="1" smtClean="0">
                <a:solidFill>
                  <a:schemeClr val="tx1"/>
                </a:solidFill>
                <a:latin typeface="Helvetica" pitchFamily="-109" charset="0"/>
                <a:ea typeface="Helvetica" pitchFamily="-109" charset="0"/>
                <a:cs typeface="Helvetica" pitchFamily="-109" charset="0"/>
                <a:sym typeface="Helvetica" pitchFamily="-109" charset="0"/>
              </a:rPr>
              <a:t>Estimatable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698293" lvl="1" indent="-241093">
              <a:buFont typeface="Arial" pitchFamily="34" charset="0"/>
              <a:buChar char="•"/>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Clear</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and complete enough for the developers to estimate</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If split as above, estimate the whole work for each.  </a:t>
            </a:r>
          </a:p>
          <a:p>
            <a:pPr marL="698293" lvl="1" indent="-241093">
              <a:buFont typeface="Arial" pitchFamily="34" charset="0"/>
              <a:buChar char="•"/>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Once foundation is complete, re-estimate the later stories</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Small</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said it well: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“Like Goldilocks in search of a comfortable bed, some stories can be too big, some can be too small, and some can be just right. </a:t>
            </a:r>
            <a:r>
              <a:rPr lang="en-US" sz="2100" b="1" i="0" baseline="0" dirty="0" smtClean="0">
                <a:solidFill>
                  <a:schemeClr val="tx1"/>
                </a:solidFill>
                <a:latin typeface="Helvetica" pitchFamily="-109" charset="0"/>
                <a:ea typeface="Helvetica" pitchFamily="-109" charset="0"/>
                <a:cs typeface="Helvetica" pitchFamily="-109" charset="0"/>
                <a:sym typeface="Helvetica" pitchFamily="-109" charset="0"/>
              </a:rPr>
              <a:t>Story size does matter </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because if stories are too large or too small you cannot use them in planning.” </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Must be completed in an Iteration.</a:t>
            </a: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Testable</a:t>
            </a:r>
          </a:p>
          <a:p>
            <a:pPr marL="698293" lvl="1"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Mike Cohn again: </a:t>
            </a:r>
          </a:p>
          <a:p>
            <a:pPr marL="1155493" lvl="2" indent="-241093">
              <a:buFont typeface="Arial" pitchFamily="34" charset="0"/>
              <a:buChar char="•"/>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“Stories must be written so as to be testable. Successfully passing its tests proves that a story has been successfully developed. If the story cannot be tested, how can the developers know when they have finished coding?” </a:t>
            </a:r>
          </a:p>
          <a:p>
            <a:pPr marL="698293" lvl="1" indent="-241093">
              <a:buFont typeface="Arial" pitchFamily="34" charset="0"/>
              <a:buChar char="•"/>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a:t>
            </a:r>
          </a:p>
          <a:p>
            <a:pPr marL="241093" indent="-241093">
              <a:buNone/>
            </a:pPr>
            <a:r>
              <a:rPr lang="en-US" sz="2100" b="0" dirty="0" smtClean="0">
                <a:solidFill>
                  <a:schemeClr val="tx1"/>
                </a:solidFill>
                <a:latin typeface="Helvetica" pitchFamily="-109" charset="0"/>
                <a:ea typeface="Helvetica" pitchFamily="-109" charset="0"/>
                <a:cs typeface="Helvetica" pitchFamily="-109" charset="0"/>
                <a:sym typeface="Helvetica" pitchFamily="-109" charset="0"/>
              </a:rPr>
              <a:t>Next we have one of the key acronyms</a:t>
            </a: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 that helps us write and judge effective user stories: INVEST. This is one that you’ll want to learn, because you’ll find yourself using it all the time.</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I stands for Independent. As a valuable goal, we strive to ensure that each of our user stories is independent. That means that we try to write them in such a fashion that they can be estimated and implemented independently of other user stories. We’ll get into this in more detail later, because it’s such an important point. For now, let me give you an example: when working on a business intelligence project, a team wrote a story that included four measures in its Goal: sales amount, sales percent, discount amount, discount percent. At the first writing, this seemed to be a reasonable story. After a bit of understanding and experience was gained, it became clear that it made sense to break this into four stories. Of course, the development team’s first reaction was that they had to pick one story to do first, so that they could do all the underlying work with that story. That would mean that the other stories would be dependent on that story getting done first. This is a mistake that many teams make when working with stories. When we get further down in the INVEST acronym, we’ll talk more about why this is so.</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N stands for Negotiable. This means that stories are not written contracts or requirements that the software must implement. Story cards are short descriptions of functionality, the details of which are to be negotiated in a conversation between the customer and the development team. Because story cards are reminders to have a conversation rather than fully detailed requirements themselves, they do not need to include all relevant details. This allows room in the discussion, at the time the story is implemented, to negotiate some of the details and the implementation.</a:t>
            </a:r>
          </a:p>
          <a:p>
            <a:pPr marL="241093" indent="-241093">
              <a:buNone/>
            </a:pPr>
            <a:endPar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baseline="0" dirty="0" smtClean="0">
                <a:solidFill>
                  <a:schemeClr val="tx1"/>
                </a:solidFill>
                <a:latin typeface="Helvetica" pitchFamily="-109" charset="0"/>
                <a:ea typeface="Helvetica" pitchFamily="-109" charset="0"/>
                <a:cs typeface="Helvetica" pitchFamily="-109" charset="0"/>
                <a:sym typeface="Helvetica" pitchFamily="-109" charset="0"/>
              </a:rPr>
              <a:t>[CLICK] The V stands for Valuable. This means that it is valuable to purchasers or users of the software, and also means that it is valuable to the business. As we discussed earlier, when reviewing the story template, being able to articulate the value of a story is essential. Without being able to articulate and understand the value, it is reasonable to question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why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we’re writing or implementing a story.</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E stands for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That means that a story must be at a fine enough granularity, with enough clarity and detail, that the team is able to estimate it. Let’s go back to the story we introduced when talking about the “I” for Independent. When this story first came up – the story including the four measures – the team estimated it relatively high, because of the combination of foundational work – adding to and modifying the database, for instance – and the detail required for each of the measures. Upon reflection, as noted earlier, the team opted to separate this story into four separate stories, one for each measure. The problem was with that Independence. They said “if we implement any one of these stories first, it will be an eight – any other story will be a two after that – so which story should we do first?” The answer was to estimate them all </a:t>
            </a:r>
            <a:r>
              <a:rPr lang="en-US" sz="2100" b="0" i="1" baseline="0" dirty="0" smtClean="0">
                <a:solidFill>
                  <a:schemeClr val="tx1"/>
                </a:solidFill>
                <a:latin typeface="Helvetica" pitchFamily="-109" charset="0"/>
                <a:ea typeface="Helvetica" pitchFamily="-109" charset="0"/>
                <a:cs typeface="Helvetica" pitchFamily="-109" charset="0"/>
                <a:sym typeface="Helvetica" pitchFamily="-109" charset="0"/>
              </a:rPr>
              <a:t>independently</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as if they were going to do all of that foundational work on all of them. Of course, we know that that would not be the case, but it enables the team to maintain that independence. When it came time to choose among the stories for implementation, that left the Product Owner with the freedom to choose any of them, based on current priorities. Once the first story was done, the team could then re-estimate the remaining stories with the understanding that the foundational work had been done and the remaining stories would be easier to implement.</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The S stands for Small. Mike Cohn said it well: “Like Goldilocks in search of a comfortable bed, some stories can be too big, some can be too small, and some can be just right. Story size does matter because if stories are too large or too small you cannot use them in planning.” Further, Mike says “The ultimate determination of whether a story is appropriately sized is based on the team, its capabilities, and the technologies in use.” When we work with Agile teams, one of the guidelines we use is whether a story can be completed in an Iteration.</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[CLICK] And finally, the T stands for Testable. Let’s quote Mike Cohn again: “Stories must be written so as to be testable. Successfully passing its tests proves that a story has been successfully developed. If the story cannot be tested, how can the developers know when they have finished coding?” </a:t>
            </a:r>
          </a:p>
          <a:p>
            <a:pPr marL="241093" indent="-241093">
              <a:buNone/>
            </a:pPr>
            <a:endPar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endParaRPr>
          </a:p>
          <a:p>
            <a:pPr marL="241093" indent="-241093">
              <a:buNone/>
            </a:pP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Remember the acronym – INVEST – Independent, Negotiable, Valuable, </a:t>
            </a:r>
            <a:r>
              <a:rPr lang="en-US" sz="2100" b="0" i="0" baseline="0" dirty="0" err="1" smtClean="0">
                <a:solidFill>
                  <a:schemeClr val="tx1"/>
                </a:solidFill>
                <a:latin typeface="Helvetica" pitchFamily="-109" charset="0"/>
                <a:ea typeface="Helvetica" pitchFamily="-109" charset="0"/>
                <a:cs typeface="Helvetica" pitchFamily="-109" charset="0"/>
                <a:sym typeface="Helvetica" pitchFamily="-109" charset="0"/>
              </a:rPr>
              <a:t>Estimatable</a:t>
            </a:r>
            <a:r>
              <a:rPr lang="en-US" sz="2100" b="0" i="0" baseline="0" dirty="0" smtClean="0">
                <a:solidFill>
                  <a:schemeClr val="tx1"/>
                </a:solidFill>
                <a:latin typeface="Helvetica" pitchFamily="-109" charset="0"/>
                <a:ea typeface="Helvetica" pitchFamily="-109" charset="0"/>
                <a:cs typeface="Helvetica" pitchFamily="-109" charset="0"/>
                <a:sym typeface="Helvetica" pitchFamily="-109" charset="0"/>
              </a:rPr>
              <a:t>, Small, and Testable.</a:t>
            </a: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C8347-3FD2-40CB-8C55-11796154F6CD}" type="slidenum">
              <a:rPr lang="en-GB"/>
              <a:pPr/>
              <a:t>56</a:t>
            </a:fld>
            <a:endParaRPr lang="en-GB"/>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r>
              <a:rPr lang="en-US" dirty="0" smtClean="0"/>
              <a:t>Time boxed</a:t>
            </a:r>
          </a:p>
          <a:p>
            <a:r>
              <a:rPr lang="en-US" dirty="0" smtClean="0"/>
              <a:t>Throw</a:t>
            </a:r>
            <a:r>
              <a:rPr lang="en-US" baseline="0" dirty="0" smtClean="0"/>
              <a:t> away</a:t>
            </a:r>
          </a:p>
          <a:p>
            <a:r>
              <a:rPr lang="en-US" baseline="0" dirty="0" smtClean="0"/>
              <a:t>Done during inception, but typically environments are set up yet</a:t>
            </a:r>
          </a:p>
          <a:p>
            <a:r>
              <a:rPr lang="en-US" baseline="0" dirty="0" smtClean="0"/>
              <a:t>Done during Iteration 0, but initial estimate has already been given </a:t>
            </a:r>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have stories</a:t>
            </a:r>
          </a:p>
          <a:p>
            <a:pPr>
              <a:buFont typeface="Arial" pitchFamily="34" charset="0"/>
              <a:buChar char="•"/>
            </a:pPr>
            <a:r>
              <a:rPr lang="en-US" dirty="0" smtClean="0"/>
              <a:t>We have estimated</a:t>
            </a:r>
            <a:r>
              <a:rPr lang="en-US" baseline="0" dirty="0" smtClean="0"/>
              <a:t> the stories</a:t>
            </a:r>
          </a:p>
          <a:p>
            <a:pPr>
              <a:buFont typeface="Arial" pitchFamily="34" charset="0"/>
              <a:buChar char="•"/>
            </a:pPr>
            <a:r>
              <a:rPr lang="en-US" baseline="0" dirty="0" smtClean="0"/>
              <a:t>We know about how much work we can get done in an iteration</a:t>
            </a:r>
          </a:p>
          <a:p>
            <a:pPr>
              <a:buFont typeface="Arial" pitchFamily="34" charset="0"/>
              <a:buChar char="•"/>
            </a:pPr>
            <a:r>
              <a:rPr lang="en-US" baseline="0" dirty="0" smtClean="0"/>
              <a:t>We know about how many iterations we have</a:t>
            </a:r>
          </a:p>
          <a:p>
            <a:pPr>
              <a:buFont typeface="Arial" pitchFamily="34" charset="0"/>
              <a:buChar char="•"/>
            </a:pPr>
            <a:r>
              <a:rPr lang="en-US" baseline="0" dirty="0" smtClean="0"/>
              <a:t>Now we need to put the stories into Releases</a:t>
            </a:r>
            <a:endParaRPr lang="en-US" dirty="0" smtClean="0"/>
          </a:p>
          <a:p>
            <a:endParaRPr lang="en-US" dirty="0" smtClean="0"/>
          </a:p>
          <a:p>
            <a:endParaRPr lang="en-US" dirty="0" smtClean="0"/>
          </a:p>
          <a:p>
            <a:endParaRPr lang="en-US" dirty="0" smtClean="0"/>
          </a:p>
          <a:p>
            <a:r>
              <a:rPr lang="en-US" dirty="0" smtClean="0"/>
              <a:t>Now that we’ve talked about stories and roles and personas and low-</a:t>
            </a:r>
            <a:r>
              <a:rPr lang="en-US" dirty="0" err="1" smtClean="0"/>
              <a:t>fi</a:t>
            </a:r>
            <a:r>
              <a:rPr lang="en-US" dirty="0" smtClean="0"/>
              <a:t> prototyping and storyboarding –</a:t>
            </a:r>
            <a:r>
              <a:rPr lang="en-US" baseline="0" dirty="0" smtClean="0"/>
              <a:t> that is, the tools and artifacts that enable us to know what we’ll be building - let’s talk about how we do our planning and communicating.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noChangeArrowheads="1"/>
          </p:cNvSpPr>
          <p:nvPr/>
        </p:nvSpPr>
        <p:spPr bwMode="auto">
          <a:xfrm>
            <a:off x="3886201" y="8685706"/>
            <a:ext cx="2971800" cy="458295"/>
          </a:xfrm>
          <a:prstGeom prst="rect">
            <a:avLst/>
          </a:prstGeom>
          <a:noFill/>
          <a:ln w="9525">
            <a:noFill/>
            <a:miter lim="800000"/>
            <a:headEnd/>
            <a:tailEnd/>
          </a:ln>
        </p:spPr>
        <p:txBody>
          <a:bodyPr lIns="90004" tIns="45002" rIns="90004" bIns="45002" anchor="b">
            <a:prstTxWarp prst="textNoShape">
              <a:avLst/>
            </a:prstTxWarp>
          </a:bodyPr>
          <a:lstStyle/>
          <a:p>
            <a:pPr algn="r"/>
            <a:fld id="{62D9B2DC-A96B-2749-BBF1-74DA3D0C010C}" type="slidenum">
              <a:rPr lang="en-AU" sz="1200">
                <a:latin typeface="Times New Roman" charset="0"/>
              </a:rPr>
              <a:pPr algn="r"/>
              <a:t>59</a:t>
            </a:fld>
            <a:endParaRPr lang="en-AU" sz="1200" dirty="0">
              <a:latin typeface="Times New Roman"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171450" indent="-171450">
              <a:buFont typeface="Arial"/>
              <a:buChar char="•"/>
            </a:pPr>
            <a:r>
              <a:rPr lang="en-US" sz="800" dirty="0" smtClean="0"/>
              <a:t>Helps set expectations about the execution of the project</a:t>
            </a:r>
          </a:p>
          <a:p>
            <a:pPr marL="171450" indent="-171450">
              <a:buFont typeface="Arial"/>
              <a:buChar char="•"/>
            </a:pPr>
            <a:r>
              <a:rPr lang="en-US" sz="800" dirty="0" smtClean="0"/>
              <a:t>Provides a focus on the business value/outcomes to be realized</a:t>
            </a:r>
          </a:p>
          <a:p>
            <a:pPr marL="171450" indent="-171450">
              <a:buFont typeface="Arial"/>
              <a:buChar char="•"/>
            </a:pPr>
            <a:r>
              <a:rPr lang="en-US" sz="800" dirty="0" smtClean="0"/>
              <a:t>Gives the project team a set of goals and milestones</a:t>
            </a:r>
          </a:p>
          <a:p>
            <a:pPr>
              <a:buFontTx/>
              <a:buChar char="•"/>
            </a:pPr>
            <a:endParaRPr lang="en-AU" sz="800" dirty="0">
              <a:latin typeface="Arial" charset="0"/>
            </a:endParaRPr>
          </a:p>
          <a:p>
            <a:pPr>
              <a:buFontTx/>
              <a:buChar char="•"/>
            </a:pPr>
            <a:endParaRPr lang="en-AU" sz="800" dirty="0">
              <a:latin typeface="Arial" charset="0"/>
            </a:endParaRPr>
          </a:p>
          <a:p>
            <a:pPr>
              <a:buFontTx/>
              <a:buNone/>
            </a:pPr>
            <a:r>
              <a:rPr lang="en-AU" sz="800" b="1" dirty="0">
                <a:latin typeface="Arial" charset="0"/>
              </a:rPr>
              <a:t>Low: 1 min</a:t>
            </a:r>
          </a:p>
          <a:p>
            <a:pPr>
              <a:buFontTx/>
              <a:buNone/>
            </a:pPr>
            <a:r>
              <a:rPr lang="en-AU" sz="800" b="1" dirty="0">
                <a:latin typeface="Arial" charset="0"/>
              </a:rPr>
              <a:t>High: 3 min</a:t>
            </a:r>
          </a:p>
          <a:p>
            <a:endParaRPr lang="en-AU" sz="800" dirty="0">
              <a:latin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driving the Release?</a:t>
            </a:r>
          </a:p>
          <a:p>
            <a:r>
              <a:rPr lang="en-US" dirty="0" smtClean="0"/>
              <a:t>Time,</a:t>
            </a:r>
            <a:r>
              <a:rPr lang="en-US" baseline="0" dirty="0" smtClean="0"/>
              <a:t> budget, scope</a:t>
            </a:r>
          </a:p>
          <a:p>
            <a:r>
              <a:rPr lang="en-US" dirty="0" smtClean="0"/>
              <a:t>Market pressure for functionality</a:t>
            </a:r>
          </a:p>
          <a:p>
            <a:r>
              <a:rPr lang="en-US" dirty="0" smtClean="0"/>
              <a:t>Launch of a new project</a:t>
            </a:r>
          </a:p>
          <a:p>
            <a:r>
              <a:rPr lang="en-US" dirty="0" smtClean="0"/>
              <a:t>Are</a:t>
            </a:r>
            <a:r>
              <a:rPr lang="en-US" baseline="0" dirty="0" smtClean="0"/>
              <a:t> there quantifiable objectives / ROI that need to be met?</a:t>
            </a:r>
            <a:endParaRPr lang="en-US" dirty="0"/>
          </a:p>
        </p:txBody>
      </p:sp>
      <p:sp>
        <p:nvSpPr>
          <p:cNvPr id="4" name="Slide Number Placeholder 3"/>
          <p:cNvSpPr>
            <a:spLocks noGrp="1"/>
          </p:cNvSpPr>
          <p:nvPr>
            <p:ph type="sldNum" sz="quarter" idx="10"/>
          </p:nvPr>
        </p:nvSpPr>
        <p:spPr/>
        <p:txBody>
          <a:bodyPr/>
          <a:lstStyle/>
          <a:p>
            <a:fld id="{829389F2-39F0-4465-A039-CCF2F39C8C6A}" type="slidenum">
              <a:rPr lang="en-US" smtClean="0"/>
              <a:t>61</a:t>
            </a:fld>
            <a:endParaRPr lang="en-US"/>
          </a:p>
        </p:txBody>
      </p:sp>
    </p:spTree>
    <p:extLst>
      <p:ext uri="{BB962C8B-B14F-4D97-AF65-F5344CB8AC3E}">
        <p14:creationId xmlns:p14="http://schemas.microsoft.com/office/powerpoint/2010/main" val="6636579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85000" lnSpcReduction="20000"/>
          </a:bodyPr>
          <a:lstStyle/>
          <a:p>
            <a:r>
              <a:rPr lang="en-US" dirty="0" smtClean="0"/>
              <a:t>We need to understand the:</a:t>
            </a:r>
          </a:p>
          <a:p>
            <a:pPr>
              <a:buFont typeface="Arial" pitchFamily="34" charset="0"/>
              <a:buChar char="•"/>
            </a:pPr>
            <a:r>
              <a:rPr lang="en-US" dirty="0" smtClean="0"/>
              <a:t>Release success criteria.  Time driven, scope driven, $ driven.</a:t>
            </a:r>
          </a:p>
          <a:p>
            <a:pPr>
              <a:buFont typeface="Arial" pitchFamily="34" charset="0"/>
              <a:buChar char="•"/>
            </a:pPr>
            <a:r>
              <a:rPr lang="en-US" dirty="0" smtClean="0"/>
              <a:t>Development</a:t>
            </a:r>
            <a:r>
              <a:rPr lang="en-US" baseline="0" dirty="0" smtClean="0"/>
              <a:t> capacity</a:t>
            </a:r>
          </a:p>
          <a:p>
            <a:pPr>
              <a:buFont typeface="Arial" pitchFamily="34" charset="0"/>
              <a:buChar char="•"/>
            </a:pPr>
            <a:r>
              <a:rPr lang="en-US" baseline="0" dirty="0" smtClean="0"/>
              <a:t>Constraints  - resource, technical, skill level</a:t>
            </a:r>
          </a:p>
          <a:p>
            <a:pPr>
              <a:buFont typeface="Arial" pitchFamily="34" charset="0"/>
              <a:buChar char="•"/>
            </a:pPr>
            <a:r>
              <a:rPr lang="en-US" baseline="0" dirty="0" smtClean="0"/>
              <a:t>Project dependencies</a:t>
            </a:r>
          </a:p>
          <a:p>
            <a:pPr>
              <a:buFont typeface="Arial" pitchFamily="34" charset="0"/>
              <a:buChar char="•"/>
            </a:pPr>
            <a:r>
              <a:rPr lang="en-US" baseline="0" dirty="0" smtClean="0"/>
              <a:t>A high level application architecture </a:t>
            </a:r>
          </a:p>
          <a:p>
            <a:pPr>
              <a:buFont typeface="Arial" pitchFamily="34" charset="0"/>
              <a:buChar char="•"/>
            </a:pPr>
            <a:r>
              <a:rPr lang="en-US" baseline="0" dirty="0" smtClean="0"/>
              <a:t>Non functional or cross functional requirements – all the ‘abilities</a:t>
            </a:r>
          </a:p>
          <a:p>
            <a:r>
              <a:rPr lang="en-US" baseline="0" dirty="0" smtClean="0"/>
              <a:t>----------------------------------------------------------------------------------------------------------</a:t>
            </a:r>
          </a:p>
          <a:p>
            <a:endParaRPr lang="en-US" dirty="0" smtClean="0"/>
          </a:p>
          <a:p>
            <a:endParaRPr lang="en-US" dirty="0" smtClean="0"/>
          </a:p>
          <a:p>
            <a:endParaRPr lang="en-US" dirty="0" smtClean="0"/>
          </a:p>
          <a:p>
            <a:endParaRPr lang="en-US" dirty="0" smtClean="0"/>
          </a:p>
          <a:p>
            <a:r>
              <a:rPr lang="en-US" dirty="0" smtClean="0"/>
              <a:t>Like most things in an Agile world,</a:t>
            </a:r>
            <a:r>
              <a:rPr lang="en-US" baseline="0" dirty="0" smtClean="0"/>
              <a:t> release planning is an iterative and adaptable process.  Depending on how the first cut at a release plan may look, more effort may be put into loosening the hold of external constraints (e.g., marketing schedules) or the success criteria for the release may be re-examined (e.g., perhaps another pass through </a:t>
            </a:r>
            <a:r>
              <a:rPr lang="en-US" baseline="0" dirty="0" err="1" smtClean="0"/>
              <a:t>MoSCoW</a:t>
            </a:r>
            <a:r>
              <a:rPr lang="en-US" baseline="0" dirty="0" smtClean="0"/>
              <a:t> on the story list).</a:t>
            </a:r>
          </a:p>
          <a:p>
            <a:endParaRPr lang="en-US" baseline="0" dirty="0" smtClean="0"/>
          </a:p>
          <a:p>
            <a:r>
              <a:rPr lang="en-US" baseline="0" dirty="0" smtClean="0"/>
              <a:t>Development Capacity can either be estimated (using a sampling of different story sizes and extrapolating) or determined using a spike iteration.  </a:t>
            </a:r>
          </a:p>
          <a:p>
            <a:endParaRPr lang="en-US" baseline="0" dirty="0" smtClean="0"/>
          </a:p>
          <a:p>
            <a:r>
              <a:rPr lang="en-US" baseline="0" dirty="0" smtClean="0"/>
              <a:t>The success criteria for the project are probably enumerated across the lines of scope (e.g., “we must have these features at least”), cost (e.g., “we only have budget for $200 of development”) and time (“we need to get something to market before the conference starts”).  </a:t>
            </a:r>
          </a:p>
          <a:p>
            <a:endParaRPr lang="en-US" baseline="0" dirty="0" smtClean="0"/>
          </a:p>
          <a:p>
            <a:r>
              <a:rPr lang="en-US" baseline="0" dirty="0" smtClean="0"/>
              <a:t>External constraints can have a big influence on the release plan and are often in the shape of project dependencies (i.e., integrating with Application X which only releases each quarter).</a:t>
            </a:r>
          </a:p>
          <a:p>
            <a:endParaRPr lang="en-US" baseline="0" dirty="0" smtClean="0"/>
          </a:p>
          <a:p>
            <a:r>
              <a:rPr lang="en-US" baseline="0" dirty="0" smtClean="0"/>
              <a:t>A release story wall can be used to show the distribution of stories between releases and between iterations within a release.  Obviously a release plan is a high level artifact, so the expectation should be set to allow considerable movement at this level.</a:t>
            </a:r>
          </a:p>
          <a:p>
            <a:pPr>
              <a:buFontTx/>
              <a:buChar char="•"/>
            </a:pPr>
            <a:endParaRPr lang="en-AU" dirty="0">
              <a:latin typeface="Arial" charset="0"/>
            </a:endParaRPr>
          </a:p>
          <a:p>
            <a:pPr>
              <a:buFontTx/>
              <a:buNone/>
            </a:pPr>
            <a:r>
              <a:rPr lang="en-AU" b="1" dirty="0">
                <a:latin typeface="Arial" charset="0"/>
              </a:rPr>
              <a:t>Low: 2 min</a:t>
            </a:r>
          </a:p>
          <a:p>
            <a:pPr>
              <a:buFontTx/>
              <a:buNone/>
            </a:pPr>
            <a:r>
              <a:rPr lang="en-AU" b="1" dirty="0">
                <a:latin typeface="Arial" charset="0"/>
              </a:rPr>
              <a:t>High: 5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62</a:t>
            </a:fld>
            <a:endParaRPr lang="en-AU"/>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xfrm>
            <a:off x="685800" y="4343520"/>
            <a:ext cx="5486400" cy="4114247"/>
          </a:xfrm>
          <a:noFill/>
          <a:ln/>
        </p:spPr>
        <p:txBody>
          <a:bodyPr/>
          <a:lstStyle/>
          <a:p>
            <a:pPr>
              <a:buFontTx/>
              <a:buChar char="•"/>
            </a:pPr>
            <a:r>
              <a:rPr lang="en-AU" dirty="0">
                <a:latin typeface="Arial" charset="0"/>
              </a:rPr>
              <a:t>The story is the unit of work we will measure to determine approximate length and cost of project.</a:t>
            </a:r>
          </a:p>
          <a:p>
            <a:pPr>
              <a:buFontTx/>
              <a:buChar char="•"/>
            </a:pPr>
            <a:r>
              <a:rPr lang="en-AU" dirty="0">
                <a:latin typeface="Arial" charset="0"/>
              </a:rPr>
              <a:t>We conduct many workshops to create stories and ultimately the MSL</a:t>
            </a:r>
            <a:r>
              <a:rPr lang="en-AU" dirty="0" smtClean="0">
                <a:latin typeface="Arial" charset="0"/>
              </a:rPr>
              <a:t>.</a:t>
            </a:r>
          </a:p>
          <a:p>
            <a:pPr>
              <a:buFontTx/>
              <a:buChar char="•"/>
            </a:pPr>
            <a:r>
              <a:rPr lang="en-AU" dirty="0" smtClean="0">
                <a:latin typeface="Arial" charset="0"/>
              </a:rPr>
              <a:t>We go in depth on each of these items</a:t>
            </a:r>
            <a:r>
              <a:rPr lang="en-AU" baseline="0" dirty="0" smtClean="0">
                <a:latin typeface="Arial" charset="0"/>
              </a:rPr>
              <a:t> and more to get to our initial story list.</a:t>
            </a:r>
            <a:endParaRPr lang="en-AU" dirty="0">
              <a:latin typeface="Arial" charset="0"/>
            </a:endParaRPr>
          </a:p>
          <a:p>
            <a:pPr>
              <a:buFontTx/>
              <a:buChar char="•"/>
            </a:pPr>
            <a:r>
              <a:rPr lang="en-AU" dirty="0" smtClean="0">
                <a:latin typeface="Arial" charset="0"/>
              </a:rPr>
              <a:t>Not shown</a:t>
            </a:r>
            <a:r>
              <a:rPr lang="en-AU" baseline="0" dirty="0" smtClean="0">
                <a:latin typeface="Arial" charset="0"/>
              </a:rPr>
              <a:t> here –</a:t>
            </a:r>
          </a:p>
          <a:p>
            <a:pPr lvl="1">
              <a:buFontTx/>
              <a:buChar char="•"/>
            </a:pPr>
            <a:r>
              <a:rPr lang="en-AU" baseline="0" dirty="0" smtClean="0">
                <a:latin typeface="Arial" charset="0"/>
              </a:rPr>
              <a:t>Roles/Goals, Personas, Scenarios, Contextual Inquiry results, </a:t>
            </a:r>
          </a:p>
          <a:p>
            <a:pPr lvl="0">
              <a:buFontTx/>
              <a:buChar char="•"/>
            </a:pPr>
            <a:endParaRPr lang="en-AU" baseline="0" dirty="0" smtClean="0">
              <a:latin typeface="Arial" charset="0"/>
            </a:endParaRPr>
          </a:p>
          <a:p>
            <a:pPr lvl="1">
              <a:buFontTx/>
              <a:buChar char="•"/>
            </a:pPr>
            <a:endParaRPr lang="en-AU" baseline="0" dirty="0" smtClean="0">
              <a:latin typeface="Arial" charset="0"/>
            </a:endParaRPr>
          </a:p>
          <a:p>
            <a:pPr lvl="1">
              <a:buFontTx/>
              <a:buChar char="•"/>
            </a:pPr>
            <a:endParaRPr lang="en-AU" dirty="0">
              <a:latin typeface="Arial" charset="0"/>
            </a:endParaRPr>
          </a:p>
          <a:p>
            <a:pPr>
              <a:buFontTx/>
              <a:buNone/>
            </a:pPr>
            <a:r>
              <a:rPr lang="en-AU" b="1" dirty="0">
                <a:latin typeface="Arial" charset="0"/>
              </a:rPr>
              <a:t>Low: .5 min</a:t>
            </a:r>
          </a:p>
          <a:p>
            <a:pPr>
              <a:buFontTx/>
              <a:buNone/>
            </a:pPr>
            <a:r>
              <a:rPr lang="en-AU" b="1" dirty="0">
                <a:latin typeface="Arial" charset="0"/>
              </a:rPr>
              <a:t>High: 2 min</a:t>
            </a:r>
          </a:p>
          <a:p>
            <a:endParaRPr lang="en-AU" dirty="0">
              <a:latin typeface="Arial" charset="0"/>
            </a:endParaRPr>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likely the total bucket of stories will can be categorized into these four buckets. For the purposes of planning the first release, the MMR should be the Must Have bucket.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65</a:t>
            </a:fld>
            <a:endParaRPr lang="en-US"/>
          </a:p>
        </p:txBody>
      </p:sp>
    </p:spTree>
    <p:extLst>
      <p:ext uri="{BB962C8B-B14F-4D97-AF65-F5344CB8AC3E}">
        <p14:creationId xmlns:p14="http://schemas.microsoft.com/office/powerpoint/2010/main" val="26150518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done Min-Likely-Max estimation, you should be able to obtain these totals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66</a:t>
            </a:fld>
            <a:endParaRPr lang="en-US"/>
          </a:p>
        </p:txBody>
      </p:sp>
    </p:spTree>
    <p:extLst>
      <p:ext uri="{BB962C8B-B14F-4D97-AF65-F5344CB8AC3E}">
        <p14:creationId xmlns:p14="http://schemas.microsoft.com/office/powerpoint/2010/main" val="26150518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done Min-Likely-Max estimation, you should be able to obtain these totals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67</a:t>
            </a:fld>
            <a:endParaRPr lang="en-US"/>
          </a:p>
        </p:txBody>
      </p:sp>
    </p:spTree>
    <p:extLst>
      <p:ext uri="{BB962C8B-B14F-4D97-AF65-F5344CB8AC3E}">
        <p14:creationId xmlns:p14="http://schemas.microsoft.com/office/powerpoint/2010/main" val="2615051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Mike Cohn’s book “User Stories Applied”. </a:t>
            </a:r>
          </a:p>
          <a:p>
            <a:r>
              <a:rPr lang="en-US" dirty="0" smtClean="0"/>
              <a:t>Role</a:t>
            </a:r>
          </a:p>
          <a:p>
            <a:pPr lvl="1">
              <a:buFont typeface="Arial" pitchFamily="34" charset="0"/>
              <a:buChar char="•"/>
            </a:pPr>
            <a:r>
              <a:rPr lang="en-US" dirty="0" smtClean="0"/>
              <a:t>Identified</a:t>
            </a:r>
            <a:r>
              <a:rPr lang="en-US" baseline="0" dirty="0" smtClean="0"/>
              <a:t> during inception</a:t>
            </a:r>
          </a:p>
          <a:p>
            <a:pPr lvl="1">
              <a:buFont typeface="Arial" pitchFamily="34" charset="0"/>
              <a:buChar char="•"/>
            </a:pPr>
            <a:r>
              <a:rPr lang="en-US" baseline="0" dirty="0" smtClean="0"/>
              <a:t>Identifier for a common set of tasks or permissions</a:t>
            </a:r>
          </a:p>
          <a:p>
            <a:pPr lvl="0">
              <a:buFont typeface="Arial" pitchFamily="34" charset="0"/>
              <a:buNone/>
            </a:pPr>
            <a:r>
              <a:rPr lang="en-US" baseline="0" dirty="0" smtClean="0"/>
              <a:t>[CLICK]</a:t>
            </a:r>
          </a:p>
          <a:p>
            <a:pPr lvl="0">
              <a:buFont typeface="Arial" pitchFamily="34" charset="0"/>
              <a:buNone/>
            </a:pPr>
            <a:r>
              <a:rPr lang="en-US" baseline="0" dirty="0" smtClean="0"/>
              <a:t>Goal</a:t>
            </a:r>
          </a:p>
          <a:p>
            <a:pPr lvl="1">
              <a:buFont typeface="Arial" pitchFamily="34" charset="0"/>
              <a:buChar char="•"/>
            </a:pPr>
            <a:r>
              <a:rPr lang="en-US" baseline="0" dirty="0" smtClean="0"/>
              <a:t>What the user wants to do, not what the system is supposed to do.</a:t>
            </a:r>
          </a:p>
          <a:p>
            <a:pPr lvl="1">
              <a:buFont typeface="Arial" pitchFamily="34" charset="0"/>
              <a:buChar char="•"/>
            </a:pPr>
            <a:r>
              <a:rPr lang="en-US" baseline="0" dirty="0" smtClean="0"/>
              <a:t>The feature</a:t>
            </a:r>
          </a:p>
          <a:p>
            <a:pPr marL="0" marR="0" lvl="0" indent="0" algn="l" defTabSz="457200" rtl="0" eaLnBrk="0" fontAlgn="base" latinLnBrk="0" hangingPunct="0">
              <a:lnSpc>
                <a:spcPct val="100000"/>
              </a:lnSpc>
              <a:spcBef>
                <a:spcPct val="30000"/>
              </a:spcBef>
              <a:spcAft>
                <a:spcPct val="0"/>
              </a:spcAft>
              <a:buClrTx/>
              <a:buSzTx/>
              <a:buFont typeface="Arial" pitchFamily="34" charset="0"/>
              <a:buNone/>
              <a:tabLst/>
              <a:defRPr/>
            </a:pPr>
            <a:r>
              <a:rPr lang="en-US" baseline="0" dirty="0" smtClean="0"/>
              <a:t>[CLICK]</a:t>
            </a:r>
          </a:p>
          <a:p>
            <a:pPr lvl="0">
              <a:buFont typeface="Arial" pitchFamily="34" charset="0"/>
              <a:buNone/>
            </a:pPr>
            <a:r>
              <a:rPr lang="en-US" baseline="0" dirty="0" smtClean="0"/>
              <a:t>Value</a:t>
            </a:r>
          </a:p>
          <a:p>
            <a:pPr lvl="1">
              <a:buFont typeface="Arial" pitchFamily="34" charset="0"/>
              <a:buChar char="•"/>
            </a:pPr>
            <a:r>
              <a:rPr lang="en-US" baseline="0" dirty="0" smtClean="0"/>
              <a:t>Why are we building this functionality?</a:t>
            </a:r>
          </a:p>
          <a:p>
            <a:pPr lvl="1">
              <a:buFont typeface="Arial" pitchFamily="34" charset="0"/>
              <a:buChar char="•"/>
            </a:pPr>
            <a:r>
              <a:rPr lang="en-US" baseline="0" dirty="0" smtClean="0"/>
              <a:t>Should tie back to a business objective</a:t>
            </a:r>
            <a:endParaRPr lang="en-US" dirty="0" smtClean="0"/>
          </a:p>
          <a:p>
            <a:endParaRPr lang="en-US" dirty="0" smtClean="0"/>
          </a:p>
          <a:p>
            <a:r>
              <a:rPr lang="en-US" dirty="0" smtClean="0"/>
              <a:t>--------------------------------------------------------------------------------------------------------------------</a:t>
            </a:r>
          </a:p>
          <a:p>
            <a:r>
              <a:rPr lang="en-US" dirty="0" smtClean="0"/>
              <a:t>The story template we use comes from Mike Cohn’s book “User Stories Applied”. It has three parts:</a:t>
            </a:r>
          </a:p>
          <a:p>
            <a:endParaRPr lang="en-US" dirty="0" smtClean="0"/>
          </a:p>
          <a:p>
            <a:r>
              <a:rPr lang="en-US" dirty="0" smtClean="0"/>
              <a:t>The Role: this</a:t>
            </a:r>
            <a:r>
              <a:rPr lang="en-US" baseline="0" dirty="0" smtClean="0"/>
              <a:t> is an identifier for a common set of tasks or permissions.</a:t>
            </a:r>
          </a:p>
          <a:p>
            <a:endParaRPr lang="en-US" baseline="0" dirty="0" smtClean="0"/>
          </a:p>
          <a:p>
            <a:r>
              <a:rPr lang="en-US" baseline="0" dirty="0" smtClean="0"/>
              <a:t>The Goal: this is what is to be accomplished. This is stated in terms of what the person or role wants to accomplish, </a:t>
            </a:r>
            <a:r>
              <a:rPr lang="en-US" i="1" baseline="0" dirty="0" smtClean="0"/>
              <a:t>not</a:t>
            </a:r>
            <a:r>
              <a:rPr lang="en-US" i="0" baseline="0" dirty="0" smtClean="0"/>
              <a:t> what the system is supposed to do.</a:t>
            </a:r>
          </a:p>
          <a:p>
            <a:endParaRPr lang="en-US" i="0" baseline="0" dirty="0" smtClean="0"/>
          </a:p>
          <a:p>
            <a:r>
              <a:rPr lang="en-US" i="0" baseline="0" dirty="0" smtClean="0"/>
              <a:t>The Value: this is one of the most important parts. Without understanding what this story means to the person in the role or the organization – the business – we are left asking the question “why are we doing this?”  The value statement may be the hardest part of user stories.  Expressing the role and the goal are generally pretty clear, although we’ve seen some challenges there too.  The value, though, is hard. People are inclined to say things like “because that’s my job!” or “so that we can do our business.”</a:t>
            </a:r>
          </a:p>
          <a:p>
            <a:endParaRPr lang="en-US" i="0" baseline="0" dirty="0" smtClean="0"/>
          </a:p>
          <a:p>
            <a:r>
              <a:rPr lang="en-US" i="0" baseline="0" dirty="0" smtClean="0"/>
              <a:t>We’ll come back to this template repeatedly as we go, because it’s such a key part of what we do and how we do it.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done Min-Likely-Max estimation, you should be able to obtain these totals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68</a:t>
            </a:fld>
            <a:endParaRPr lang="en-US"/>
          </a:p>
        </p:txBody>
      </p:sp>
    </p:spTree>
    <p:extLst>
      <p:ext uri="{BB962C8B-B14F-4D97-AF65-F5344CB8AC3E}">
        <p14:creationId xmlns:p14="http://schemas.microsoft.com/office/powerpoint/2010/main" val="26150518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versions of this approach, but in essence its about laying out the stories so that you can see where the MMF is.</a:t>
            </a:r>
          </a:p>
          <a:p>
            <a:r>
              <a:rPr lang="en-US" dirty="0" smtClean="0"/>
              <a:t>The next slide shows an</a:t>
            </a:r>
            <a:r>
              <a:rPr lang="en-US" baseline="0" dirty="0" smtClean="0"/>
              <a:t> example from Jeff Patton</a:t>
            </a:r>
          </a:p>
          <a:p>
            <a:endParaRPr lang="en-US" baseline="0" dirty="0" smtClean="0"/>
          </a:p>
          <a:p>
            <a:r>
              <a:rPr lang="en-US" sz="1200" kern="1200" dirty="0" smtClean="0">
                <a:solidFill>
                  <a:schemeClr val="tx1"/>
                </a:solidFill>
                <a:effectLst/>
                <a:latin typeface="+mn-lt"/>
                <a:ea typeface="+mn-ea"/>
                <a:cs typeface="+mn-cs"/>
              </a:rPr>
              <a:t>When prioritizing stories and building the Release Plan, consider the following:</a:t>
            </a:r>
          </a:p>
          <a:p>
            <a:pPr marL="171450" indent="-171450">
              <a:buFont typeface="Arial"/>
              <a:buChar char="•"/>
            </a:pPr>
            <a:r>
              <a:rPr lang="en-US" sz="1200" kern="1200" dirty="0" smtClean="0">
                <a:solidFill>
                  <a:schemeClr val="tx1"/>
                </a:solidFill>
                <a:effectLst/>
                <a:latin typeface="+mn-lt"/>
                <a:ea typeface="+mn-ea"/>
                <a:cs typeface="+mn-cs"/>
              </a:rPr>
              <a:t>Business Value – does this contribute to the ROI.  What is the Minimum</a:t>
            </a:r>
            <a:r>
              <a:rPr lang="en-US" sz="1200" kern="1200" baseline="0" dirty="0" smtClean="0">
                <a:solidFill>
                  <a:schemeClr val="tx1"/>
                </a:solidFill>
                <a:effectLst/>
                <a:latin typeface="+mn-lt"/>
                <a:ea typeface="+mn-ea"/>
                <a:cs typeface="+mn-cs"/>
              </a:rPr>
              <a:t> Marketable Feature set?</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Risk – does the item carry either technical or functional risk</a:t>
            </a:r>
          </a:p>
          <a:p>
            <a:pPr marL="171450" indent="-171450">
              <a:buFont typeface="Arial"/>
              <a:buChar char="•"/>
            </a:pPr>
            <a:r>
              <a:rPr lang="en-US" sz="1200" kern="1200" dirty="0" smtClean="0">
                <a:solidFill>
                  <a:schemeClr val="tx1"/>
                </a:solidFill>
                <a:effectLst/>
                <a:latin typeface="+mn-lt"/>
                <a:ea typeface="+mn-ea"/>
                <a:cs typeface="+mn-cs"/>
              </a:rPr>
              <a:t>Usage – How often is this feature set used and by how many different roles/personas?  </a:t>
            </a:r>
          </a:p>
          <a:p>
            <a:pPr marL="171450" indent="-171450">
              <a:buFont typeface="Arial"/>
              <a:buChar char="•"/>
            </a:pPr>
            <a:r>
              <a:rPr lang="en-US" sz="1200" kern="1200" dirty="0" smtClean="0">
                <a:solidFill>
                  <a:schemeClr val="tx1"/>
                </a:solidFill>
                <a:effectLst/>
                <a:latin typeface="+mn-lt"/>
                <a:ea typeface="+mn-ea"/>
                <a:cs typeface="+mn-cs"/>
              </a:rPr>
              <a:t>Compliance – is the feature</a:t>
            </a:r>
            <a:r>
              <a:rPr lang="en-US" sz="1200" kern="1200" baseline="0" dirty="0" smtClean="0">
                <a:solidFill>
                  <a:schemeClr val="tx1"/>
                </a:solidFill>
                <a:effectLst/>
                <a:latin typeface="+mn-lt"/>
                <a:ea typeface="+mn-ea"/>
                <a:cs typeface="+mn-cs"/>
              </a:rPr>
              <a:t> set</a:t>
            </a:r>
            <a:r>
              <a:rPr lang="en-US" sz="1200" kern="1200" dirty="0" smtClean="0">
                <a:solidFill>
                  <a:schemeClr val="tx1"/>
                </a:solidFill>
                <a:effectLst/>
                <a:latin typeface="+mn-lt"/>
                <a:ea typeface="+mn-ea"/>
                <a:cs typeface="+mn-cs"/>
              </a:rPr>
              <a:t> required to avoid possible financial penalties? </a:t>
            </a:r>
          </a:p>
          <a:p>
            <a:pPr marL="171450" indent="-171450">
              <a:buFont typeface="Arial"/>
              <a:buChar char="•"/>
            </a:pPr>
            <a:r>
              <a:rPr lang="en-US" sz="1200" kern="1200" dirty="0" smtClean="0">
                <a:solidFill>
                  <a:schemeClr val="tx1"/>
                </a:solidFill>
                <a:effectLst/>
                <a:latin typeface="+mn-lt"/>
                <a:ea typeface="+mn-ea"/>
                <a:cs typeface="+mn-cs"/>
              </a:rPr>
              <a:t>Dependencies</a:t>
            </a:r>
            <a:r>
              <a:rPr lang="en-US" sz="1200" kern="1200" baseline="0" dirty="0" smtClean="0">
                <a:solidFill>
                  <a:schemeClr val="tx1"/>
                </a:solidFill>
                <a:effectLst/>
                <a:latin typeface="+mn-lt"/>
                <a:ea typeface="+mn-ea"/>
                <a:cs typeface="+mn-cs"/>
              </a:rPr>
              <a:t> -  is this feature set dependent on or required by another team?</a:t>
            </a:r>
          </a:p>
          <a:p>
            <a:pPr marL="171450" indent="-171450">
              <a:buFont typeface="Arial"/>
              <a:buChar char="•"/>
            </a:pPr>
            <a:r>
              <a:rPr lang="en-US" sz="1200" kern="1200" baseline="0" dirty="0" smtClean="0">
                <a:solidFill>
                  <a:schemeClr val="tx1"/>
                </a:solidFill>
                <a:effectLst/>
                <a:latin typeface="+mn-lt"/>
                <a:ea typeface="+mn-ea"/>
                <a:cs typeface="+mn-cs"/>
              </a:rPr>
              <a:t>Simplicity – do we need all parts/stories for this feature set?  Or can we go Live with a subset?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9389F2-39F0-4465-A039-CCF2F39C8C6A}" type="slidenum">
              <a:rPr lang="en-US" smtClean="0"/>
              <a:t>70</a:t>
            </a:fld>
            <a:endParaRPr lang="en-US"/>
          </a:p>
        </p:txBody>
      </p:sp>
    </p:spTree>
    <p:extLst>
      <p:ext uri="{BB962C8B-B14F-4D97-AF65-F5344CB8AC3E}">
        <p14:creationId xmlns:p14="http://schemas.microsoft.com/office/powerpoint/2010/main" val="1197931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Low: 1min</a:t>
            </a:r>
          </a:p>
          <a:p>
            <a:r>
              <a:rPr lang="en-US" dirty="0" smtClean="0"/>
              <a:t>High: 3min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buFont typeface="Arial" pitchFamily="34" charset="0"/>
              <a:buChar char="•"/>
            </a:pPr>
            <a:r>
              <a:rPr lang="en-US" dirty="0"/>
              <a:t>Now we need to figure out how fast we think we can work</a:t>
            </a:r>
          </a:p>
          <a:p>
            <a:pPr>
              <a:buFont typeface="Arial" pitchFamily="34" charset="0"/>
              <a:buChar char="•"/>
            </a:pPr>
            <a:r>
              <a:rPr lang="en-US" dirty="0"/>
              <a:t>Initially it’s a guess.  Experience makes our guesses more accurate and precise.</a:t>
            </a:r>
          </a:p>
          <a:p>
            <a:pPr>
              <a:buFont typeface="Arial" pitchFamily="34" charset="0"/>
              <a:buChar char="•"/>
            </a:pPr>
            <a:r>
              <a:rPr lang="en-US" dirty="0"/>
              <a:t>Velocity – the amount of work that we can complete in an iteration</a:t>
            </a:r>
          </a:p>
          <a:p>
            <a:endParaRPr lang="en-US" dirty="0"/>
          </a:p>
          <a:p>
            <a:r>
              <a:rPr lang="en-US" dirty="0"/>
              <a:t>-----------------------------------------------------------------------------------------------------------</a:t>
            </a:r>
          </a:p>
          <a:p>
            <a:r>
              <a:rPr lang="en-US" dirty="0"/>
              <a:t>Once we’ve figured out how difficult each of our stories is, then we need to figure out how many we can fit into an Iteration.  That’s what we call velocity – the amount of work, computed based on our estimates, that will fit in an Iteration.</a:t>
            </a:r>
          </a:p>
        </p:txBody>
      </p:sp>
      <p:sp>
        <p:nvSpPr>
          <p:cNvPr id="4" name="Slide Number Placeholder 3"/>
          <p:cNvSpPr>
            <a:spLocks noGrp="1"/>
          </p:cNvSpPr>
          <p:nvPr>
            <p:ph type="sldNum" sz="quarter" idx="10"/>
          </p:nvPr>
        </p:nvSpPr>
        <p:spPr/>
        <p:txBody>
          <a:bodyPr/>
          <a:lstStyle/>
          <a:p>
            <a:fld id="{C91E950B-F458-354F-BE3A-215FB82C404C}" type="slidenum">
              <a:rPr lang="en-US" smtClean="0"/>
              <a:pPr/>
              <a:t>72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dirty="0" smtClean="0"/>
              <a:t>The line represents</a:t>
            </a:r>
            <a:r>
              <a:rPr lang="en-US" baseline="0" dirty="0" smtClean="0"/>
              <a:t> project start.</a:t>
            </a:r>
          </a:p>
          <a:p>
            <a:r>
              <a:rPr lang="en-US" baseline="0" dirty="0" smtClean="0"/>
              <a:t>Educated guess using data from previous projects is risky.  You must determine the variables that were in play on the other project(s) compared to this project.</a:t>
            </a:r>
          </a:p>
          <a:p>
            <a:r>
              <a:rPr lang="en-US" baseline="0" dirty="0" smtClean="0"/>
              <a:t>Trial iteration.  Costly, but most accurate for planning.  </a:t>
            </a:r>
          </a:p>
          <a:p>
            <a:r>
              <a:rPr lang="en-US" baseline="0" dirty="0" smtClean="0"/>
              <a:t>Velocity planning game.  More risky.  Likely to be modified.</a:t>
            </a:r>
          </a:p>
          <a:p>
            <a:endParaRPr lang="en-US" dirty="0" smtClean="0"/>
          </a:p>
          <a:p>
            <a:endParaRPr lang="en-US" dirty="0" smtClean="0"/>
          </a:p>
          <a:p>
            <a:r>
              <a:rPr lang="en-US" dirty="0" smtClean="0"/>
              <a:t>---------------------------------------------------------------------------------------------------------------</a:t>
            </a:r>
          </a:p>
          <a:p>
            <a:endParaRPr lang="en-US" dirty="0" smtClean="0"/>
          </a:p>
          <a:p>
            <a:r>
              <a:rPr lang="en-US" dirty="0" smtClean="0"/>
              <a:t>Experienced Agile teams will set expectations for</a:t>
            </a:r>
            <a:r>
              <a:rPr lang="en-US" baseline="0" dirty="0" smtClean="0"/>
              <a:t>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p>
          <a:p>
            <a:endParaRPr lang="en-US" baseline="0" dirty="0" smtClean="0"/>
          </a:p>
          <a:p>
            <a:r>
              <a:rPr lang="en-US" baseline="0" dirty="0" smtClean="0"/>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p>
          <a:p>
            <a:pPr>
              <a:buFontTx/>
              <a:buChar char="•"/>
            </a:pPr>
            <a:endParaRPr lang="en-AU" dirty="0">
              <a:latin typeface="Arial" charset="0"/>
            </a:endParaRPr>
          </a:p>
          <a:p>
            <a:pPr>
              <a:buFontTx/>
              <a:buNone/>
            </a:pPr>
            <a:r>
              <a:rPr lang="en-AU" b="1" dirty="0">
                <a:latin typeface="Arial" charset="0"/>
              </a:rPr>
              <a:t>Low: 1 min</a:t>
            </a:r>
          </a:p>
          <a:p>
            <a:pPr>
              <a:buFontTx/>
              <a:buNone/>
            </a:pPr>
            <a:r>
              <a:rPr lang="en-AU" b="1" dirty="0">
                <a:latin typeface="Arial" charset="0"/>
              </a:rPr>
              <a:t>High: 3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73</a:t>
            </a:fld>
            <a:endParaRPr lang="en-AU"/>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Char char="•"/>
            </a:pPr>
            <a:endParaRPr lang="en-AU" dirty="0">
              <a:latin typeface="Arial" charset="0"/>
            </a:endParaRPr>
          </a:p>
          <a:p>
            <a:pPr>
              <a:buFontTx/>
              <a:buNone/>
            </a:pPr>
            <a:r>
              <a:rPr lang="en-AU" b="1" dirty="0">
                <a:latin typeface="Arial" charset="0"/>
              </a:rPr>
              <a:t>Low: 2 min</a:t>
            </a:r>
          </a:p>
          <a:p>
            <a:pPr>
              <a:buFontTx/>
              <a:buNone/>
            </a:pPr>
            <a:r>
              <a:rPr lang="en-AU" b="1" dirty="0">
                <a:latin typeface="Arial" charset="0"/>
              </a:rPr>
              <a:t>High: 4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74</a:t>
            </a:fld>
            <a:endParaRPr lang="en-AU"/>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take our estimated stories  [CLICK]</a:t>
            </a:r>
          </a:p>
          <a:p>
            <a:pPr>
              <a:buFont typeface="Arial" pitchFamily="34" charset="0"/>
              <a:buNone/>
            </a:pPr>
            <a:endParaRPr lang="en-US" baseline="0" dirty="0" smtClean="0"/>
          </a:p>
          <a:p>
            <a:pPr>
              <a:buFont typeface="Arial" pitchFamily="34" charset="0"/>
              <a:buChar char="•"/>
            </a:pPr>
            <a:endParaRPr lang="en-US" dirty="0" smtClean="0"/>
          </a:p>
          <a:p>
            <a:endParaRPr lang="en-US" dirty="0" smtClean="0"/>
          </a:p>
          <a:p>
            <a:endParaRPr lang="en-US" dirty="0" smtClean="0"/>
          </a:p>
          <a:p>
            <a:endParaRPr lang="en-US" dirty="0" smtClean="0"/>
          </a:p>
          <a:p>
            <a:r>
              <a:rPr lang="en-US" dirty="0" smtClean="0"/>
              <a:t>…something we call </a:t>
            </a:r>
            <a:r>
              <a:rPr lang="en-US" baseline="0" dirty="0" smtClean="0"/>
              <a:t>the Raw Velocity Game.</a:t>
            </a:r>
          </a:p>
          <a:p>
            <a:endParaRPr lang="en-US" baseline="0" dirty="0" smtClean="0"/>
          </a:p>
          <a:p>
            <a:r>
              <a:rPr lang="en-US" baseline="0" dirty="0" smtClean="0"/>
              <a:t>In the Raw Velocity Game, the goal is to estimate our initial “raw” velocity, so that we can know how many stories to choose for our first Iterations.</a:t>
            </a:r>
          </a:p>
          <a:p>
            <a:endParaRPr lang="en-US" baseline="0" dirty="0" smtClean="0"/>
          </a:p>
          <a:p>
            <a:r>
              <a:rPr lang="en-US" baseline="0" dirty="0" smtClean="0"/>
              <a:t>We start with all of our stories [CLICK] and their estimates. Then we cover all the estimates [CLICK].</a:t>
            </a:r>
          </a:p>
        </p:txBody>
      </p:sp>
      <p:sp>
        <p:nvSpPr>
          <p:cNvPr id="4" name="Slide Number Placeholder 3"/>
          <p:cNvSpPr>
            <a:spLocks noGrp="1"/>
          </p:cNvSpPr>
          <p:nvPr>
            <p:ph type="sldNum" sz="quarter" idx="10"/>
          </p:nvPr>
        </p:nvSpPr>
        <p:spPr/>
        <p:txBody>
          <a:bodyPr/>
          <a:lstStyle/>
          <a:p>
            <a:fld id="{C91E950B-F458-354F-BE3A-215FB82C404C}" type="slidenum">
              <a:rPr lang="en-US" smtClean="0"/>
              <a:pPr/>
              <a:t>75</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cover up the estimates</a:t>
            </a:r>
          </a:p>
          <a:p>
            <a:pPr>
              <a:buFont typeface="Arial" pitchFamily="34" charset="0"/>
              <a:buChar char="•"/>
            </a:pPr>
            <a:r>
              <a:rPr lang="en-US" baseline="0" dirty="0" smtClean="0"/>
              <a:t>We take a random sample of cards and lay them out</a:t>
            </a:r>
          </a:p>
          <a:p>
            <a:pPr>
              <a:buFont typeface="Arial" pitchFamily="34" charset="0"/>
              <a:buChar char="•"/>
            </a:pPr>
            <a:r>
              <a:rPr lang="en-US" baseline="0" dirty="0" smtClean="0"/>
              <a:t>We ask the developers which cards they feel could be done in 1 iteration</a:t>
            </a:r>
          </a:p>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endParaRPr lang="en-US" baseline="0" dirty="0" smtClean="0"/>
          </a:p>
          <a:p>
            <a:endParaRPr lang="en-US" baseline="0" dirty="0" smtClean="0"/>
          </a:p>
          <a:p>
            <a:r>
              <a:rPr lang="en-US" baseline="0" dirty="0" smtClean="0"/>
              <a:t>The team now examines all the stories and chooses a set to answer the question “Pick a set of stories that you think you can get done in one iteration.”  The idea is to pick just enough stories to fill an iteration, without overfilling it.</a:t>
            </a:r>
          </a:p>
          <a:p>
            <a:endParaRPr lang="en-US" baseline="0" dirty="0" smtClean="0"/>
          </a:p>
          <a:p>
            <a:r>
              <a:rPr lang="en-US" baseline="0" dirty="0" smtClean="0"/>
              <a:t>Once the team has picked some stories… [CLICK] pause [NEXT SLIDE]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76</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We calculate the total</a:t>
            </a:r>
          </a:p>
          <a:p>
            <a:pPr>
              <a:buFont typeface="Arial" pitchFamily="34" charset="0"/>
              <a:buChar char="•"/>
            </a:pPr>
            <a:r>
              <a:rPr lang="en-US" baseline="0" dirty="0" smtClean="0"/>
              <a:t>We repeat</a:t>
            </a:r>
          </a:p>
          <a:p>
            <a:pPr>
              <a:buFont typeface="Arial" pitchFamily="34" charset="0"/>
              <a:buChar char="•"/>
            </a:pPr>
            <a:r>
              <a:rPr lang="en-US" baseline="0" dirty="0" smtClean="0"/>
              <a:t>We average</a:t>
            </a:r>
          </a:p>
          <a:p>
            <a:pPr>
              <a:buFont typeface="Arial" pitchFamily="34" charset="0"/>
              <a:buChar char="•"/>
            </a:pPr>
            <a:r>
              <a:rPr lang="en-US" baseline="0" dirty="0" smtClean="0"/>
              <a:t>Gives us a starting point </a:t>
            </a:r>
          </a:p>
          <a:p>
            <a:pPr>
              <a:buFont typeface="Arial" pitchFamily="34" charset="0"/>
              <a:buChar char="•"/>
            </a:pPr>
            <a:r>
              <a:rPr lang="en-US" baseline="0" dirty="0" smtClean="0"/>
              <a:t>Adjusted throughout the project</a:t>
            </a:r>
          </a:p>
          <a:p>
            <a:pPr>
              <a:buFont typeface="Arial" pitchFamily="34" charset="0"/>
              <a:buChar char="•"/>
            </a:pPr>
            <a:r>
              <a:rPr lang="en-US" baseline="0" dirty="0" smtClean="0"/>
              <a:t>Assume lower velocity at the beginning of a project</a:t>
            </a:r>
          </a:p>
          <a:p>
            <a:pPr>
              <a:buFont typeface="Arial" pitchFamily="34" charset="0"/>
              <a:buChar char="•"/>
            </a:pPr>
            <a:r>
              <a:rPr lang="en-US" baseline="0" dirty="0" smtClean="0"/>
              <a:t>Team needs to </a:t>
            </a:r>
            <a:r>
              <a:rPr lang="en-US" baseline="0" dirty="0" err="1" smtClean="0"/>
              <a:t>jel</a:t>
            </a:r>
            <a:endParaRPr lang="en-US" baseline="0" dirty="0" smtClean="0"/>
          </a:p>
          <a:p>
            <a:pPr>
              <a:buFont typeface="Arial" pitchFamily="34" charset="0"/>
              <a:buChar char="•"/>
            </a:pPr>
            <a:r>
              <a:rPr lang="en-US" baseline="0" dirty="0" smtClean="0"/>
              <a:t>Things the impact velocity</a:t>
            </a:r>
          </a:p>
          <a:p>
            <a:pPr lvl="1">
              <a:buFont typeface="Arial" pitchFamily="34" charset="0"/>
              <a:buChar char="•"/>
            </a:pPr>
            <a:r>
              <a:rPr lang="en-US" baseline="0" dirty="0" smtClean="0"/>
              <a:t>Technology</a:t>
            </a:r>
          </a:p>
          <a:p>
            <a:pPr lvl="1">
              <a:buFont typeface="Arial" pitchFamily="34" charset="0"/>
              <a:buChar char="•"/>
            </a:pPr>
            <a:r>
              <a:rPr lang="en-US" baseline="0" dirty="0" smtClean="0"/>
              <a:t>Delivery model</a:t>
            </a:r>
          </a:p>
          <a:p>
            <a:pPr lvl="1">
              <a:buFont typeface="Arial" pitchFamily="34" charset="0"/>
              <a:buChar char="•"/>
            </a:pPr>
            <a:r>
              <a:rPr lang="en-US" baseline="0" dirty="0" smtClean="0"/>
              <a:t>Team size</a:t>
            </a:r>
          </a:p>
          <a:p>
            <a:pPr lvl="1">
              <a:buFont typeface="Arial" pitchFamily="34" charset="0"/>
              <a:buChar char="•"/>
            </a:pPr>
            <a:r>
              <a:rPr lang="en-US" baseline="0" dirty="0" smtClean="0"/>
              <a:t>Full time/part time </a:t>
            </a:r>
            <a:r>
              <a:rPr lang="en-US" baseline="0" dirty="0" err="1" smtClean="0"/>
              <a:t>devs</a:t>
            </a:r>
            <a:endParaRPr lang="en-US" baseline="0" dirty="0" smtClean="0"/>
          </a:p>
          <a:p>
            <a:pPr lvl="1">
              <a:buFont typeface="Arial" pitchFamily="34" charset="0"/>
              <a:buChar char="•"/>
            </a:pPr>
            <a:endParaRPr lang="en-US" baseline="0" dirty="0" smtClean="0"/>
          </a:p>
          <a:p>
            <a:endParaRPr lang="en-US" baseline="0" dirty="0" smtClean="0"/>
          </a:p>
          <a:p>
            <a:r>
              <a:rPr lang="en-US" baseline="0" dirty="0" smtClean="0"/>
              <a:t>----------------------------------------------------------------------------------------------------------</a:t>
            </a:r>
          </a:p>
          <a:p>
            <a:r>
              <a:rPr lang="en-US" baseline="0" dirty="0" smtClean="0"/>
              <a:t>… we reveal the estimates [CLICK] and total them up. [CLICK]</a:t>
            </a:r>
          </a:p>
          <a:p>
            <a:endParaRPr lang="en-US" baseline="0" dirty="0" smtClean="0"/>
          </a:p>
          <a:p>
            <a:r>
              <a:rPr lang="en-US" baseline="0" dirty="0" smtClean="0"/>
              <a:t>We then repeat this process two more times, getting the team’s best guesses [CLICK], and we average all three rounds [CLICK].</a:t>
            </a:r>
          </a:p>
          <a:p>
            <a:endParaRPr lang="en-US" baseline="0" dirty="0" smtClean="0"/>
          </a:p>
          <a:p>
            <a:r>
              <a:rPr lang="en-US" baseline="0" dirty="0" smtClean="0"/>
              <a:t>The resulting number – nine in this example – gives us our initial, raw velocity.  [CLICK] We’ll use this number to determine how much work we think we can get done in our first few iterations.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77</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Mango</a:t>
            </a:r>
          </a:p>
          <a:p>
            <a:r>
              <a:rPr lang="en-US" dirty="0" smtClean="0"/>
              <a:t>Orange</a:t>
            </a:r>
          </a:p>
          <a:p>
            <a:r>
              <a:rPr lang="en-US" dirty="0" smtClean="0"/>
              <a:t>Cantaloupe</a:t>
            </a:r>
          </a:p>
          <a:p>
            <a:r>
              <a:rPr lang="en-US" dirty="0" smtClean="0"/>
              <a:t>Pineapple</a:t>
            </a:r>
          </a:p>
          <a:p>
            <a:r>
              <a:rPr lang="en-US" dirty="0" smtClean="0"/>
              <a:t>Pomegranate</a:t>
            </a:r>
          </a:p>
          <a:p>
            <a:r>
              <a:rPr lang="en-US" dirty="0" smtClean="0"/>
              <a:t>Grape</a:t>
            </a:r>
          </a:p>
          <a:p>
            <a:r>
              <a:rPr lang="en-US" dirty="0" smtClean="0"/>
              <a:t>Kumquat</a:t>
            </a:r>
            <a:r>
              <a:rPr lang="en-US" baseline="0" dirty="0" smtClean="0"/>
              <a:t> – about the size of a grape</a:t>
            </a:r>
          </a:p>
          <a:p>
            <a:r>
              <a:rPr lang="en-US" baseline="0" dirty="0" smtClean="0"/>
              <a:t>Kiwi</a:t>
            </a:r>
          </a:p>
          <a:p>
            <a:r>
              <a:rPr lang="en-US" baseline="0" dirty="0" smtClean="0"/>
              <a:t>Cherry</a:t>
            </a:r>
          </a:p>
          <a:p>
            <a:r>
              <a:rPr lang="en-US" baseline="0" dirty="0" smtClean="0"/>
              <a:t>Apple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EA9968-001F-354A-A9C8-D6F2B058879E}" type="slidenum">
              <a:rPr lang="en-US" smtClean="0"/>
              <a:pPr/>
              <a:t>78</a:t>
            </a:fld>
            <a:endParaRPr lang="en-US"/>
          </a:p>
        </p:txBody>
      </p:sp>
    </p:spTree>
    <p:extLst>
      <p:ext uri="{BB962C8B-B14F-4D97-AF65-F5344CB8AC3E}">
        <p14:creationId xmlns:p14="http://schemas.microsoft.com/office/powerpoint/2010/main" val="2935323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1"/>
          <p:cNvSpPr>
            <a:spLocks noGrp="1" noRot="1" noChangeAspect="1" noChangeArrowheads="1"/>
          </p:cNvSpPr>
          <p:nvPr>
            <p:ph type="sldImg"/>
          </p:nvPr>
        </p:nvSpPr>
        <p:spPr>
          <a:solidFill>
            <a:srgbClr val="FFFFFF"/>
          </a:solidFill>
          <a:ln/>
        </p:spPr>
      </p:sp>
      <p:sp>
        <p:nvSpPr>
          <p:cNvPr id="160771"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400" b="1" dirty="0"/>
              <a:t>Insert activity here</a:t>
            </a:r>
          </a:p>
          <a:p>
            <a:endParaRPr lang="en-US" sz="1400" b="1" dirty="0"/>
          </a:p>
          <a:p>
            <a:r>
              <a:rPr lang="en-US" sz="1400" b="1" dirty="0"/>
              <a:t>Without activity:</a:t>
            </a:r>
          </a:p>
          <a:p>
            <a:pPr>
              <a:buFontTx/>
              <a:buChar char="•"/>
            </a:pPr>
            <a:endParaRPr lang="en-AU" sz="1400" dirty="0">
              <a:latin typeface="Arial" charset="0"/>
            </a:endParaRPr>
          </a:p>
          <a:p>
            <a:pPr>
              <a:buFontTx/>
              <a:buNone/>
            </a:pPr>
            <a:r>
              <a:rPr lang="en-AU" sz="1400" b="1" dirty="0">
                <a:latin typeface="Arial" charset="0"/>
              </a:rPr>
              <a:t>Low: 1 min</a:t>
            </a:r>
          </a:p>
          <a:p>
            <a:pPr>
              <a:buFontTx/>
              <a:buNone/>
            </a:pPr>
            <a:r>
              <a:rPr lang="en-AU" sz="1400" b="1" dirty="0">
                <a:latin typeface="Arial" charset="0"/>
              </a:rPr>
              <a:t>High: 3 min</a:t>
            </a:r>
          </a:p>
          <a:p>
            <a:endParaRPr lang="en-AU" sz="1400" dirty="0">
              <a:latin typeface="Arial" charset="0"/>
            </a:endParaRPr>
          </a:p>
          <a:p>
            <a:endParaRPr lang="en-US" sz="1400" b="1"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79</a:t>
            </a:fld>
            <a:endParaRPr lang="en-AU"/>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 to answer the questions of:</a:t>
            </a:r>
          </a:p>
          <a:p>
            <a:pPr>
              <a:buFont typeface="Arial"/>
              <a:buChar char="•"/>
            </a:pPr>
            <a:r>
              <a:rPr lang="en-US" dirty="0"/>
              <a:t> How long will it take?</a:t>
            </a:r>
          </a:p>
          <a:p>
            <a:pPr>
              <a:buFont typeface="Arial"/>
              <a:buChar char="•"/>
            </a:pPr>
            <a:r>
              <a:rPr lang="en-US" dirty="0"/>
              <a:t> How much will it cost?</a:t>
            </a:r>
            <a:endParaRPr lang="en-US" sz="1100" dirty="0"/>
          </a:p>
          <a:p>
            <a:endParaRPr lang="en-US" dirty="0" smtClean="0"/>
          </a:p>
          <a:p>
            <a:r>
              <a:rPr lang="en-US" dirty="0" smtClean="0"/>
              <a:t>Other things</a:t>
            </a:r>
            <a:r>
              <a:rPr lang="en-US" baseline="0" dirty="0" smtClean="0"/>
              <a:t> can impact velocity, like ramp up, scheduled absences, etc, and should be factored in the plan</a:t>
            </a:r>
          </a:p>
          <a:p>
            <a:endParaRPr lang="en-US" b="1" dirty="0" smtClean="0"/>
          </a:p>
          <a:p>
            <a:r>
              <a:rPr lang="en-US" b="1" dirty="0" smtClean="0"/>
              <a:t>Low: 1</a:t>
            </a:r>
            <a:r>
              <a:rPr lang="en-US" b="1" baseline="0" dirty="0" smtClean="0"/>
              <a:t> min</a:t>
            </a:r>
          </a:p>
          <a:p>
            <a:r>
              <a:rPr lang="en-US" b="1" baseline="0" dirty="0" smtClean="0"/>
              <a:t>High: 3 min</a:t>
            </a:r>
            <a:endParaRPr lang="en-US" b="1" dirty="0" smtClean="0"/>
          </a:p>
          <a:p>
            <a:endParaRPr lang="en-US" dirty="0"/>
          </a:p>
        </p:txBody>
      </p:sp>
      <p:sp>
        <p:nvSpPr>
          <p:cNvPr id="4" name="Slide Number Placeholder 3"/>
          <p:cNvSpPr>
            <a:spLocks noGrp="1"/>
          </p:cNvSpPr>
          <p:nvPr>
            <p:ph type="sldNum" sz="quarter" idx="10"/>
          </p:nvPr>
        </p:nvSpPr>
        <p:spPr/>
        <p:txBody>
          <a:bodyPr/>
          <a:lstStyle/>
          <a:p>
            <a:fld id="{7A82CE06-0A67-43D7-AFAF-160C90F8853E}" type="slidenum">
              <a:rPr lang="en-US" smtClean="0"/>
              <a:pPr/>
              <a:t>81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400" b="1" dirty="0"/>
              <a:t>Insert activity here</a:t>
            </a:r>
          </a:p>
          <a:p>
            <a:endParaRPr lang="en-US" sz="1400" b="1" dirty="0"/>
          </a:p>
          <a:p>
            <a:r>
              <a:rPr lang="en-US" sz="1400" b="1" dirty="0"/>
              <a:t>Without activity:</a:t>
            </a:r>
          </a:p>
          <a:p>
            <a:pPr>
              <a:buFontTx/>
              <a:buChar char="•"/>
            </a:pPr>
            <a:endParaRPr lang="en-AU" sz="1400" dirty="0">
              <a:latin typeface="Arial" charset="0"/>
            </a:endParaRPr>
          </a:p>
          <a:p>
            <a:pPr>
              <a:buFontTx/>
              <a:buNone/>
            </a:pPr>
            <a:r>
              <a:rPr lang="en-AU" sz="1400" b="1" dirty="0">
                <a:latin typeface="Arial" charset="0"/>
              </a:rPr>
              <a:t>Low: 1 min</a:t>
            </a:r>
          </a:p>
          <a:p>
            <a:pPr>
              <a:buFontTx/>
              <a:buNone/>
            </a:pPr>
            <a:r>
              <a:rPr lang="en-AU" sz="1400" b="1" dirty="0">
                <a:latin typeface="Arial" charset="0"/>
              </a:rPr>
              <a:t>High: 3 min</a:t>
            </a:r>
          </a:p>
          <a:p>
            <a:endParaRPr lang="en-AU" sz="1400" dirty="0">
              <a:latin typeface="Arial" charset="0"/>
            </a:endParaRPr>
          </a:p>
          <a:p>
            <a:endParaRPr lang="en-US" sz="1400" b="1"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87</a:t>
            </a:fld>
            <a:endParaRPr lang="en-AU"/>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a:buChar char="•"/>
            </a:pPr>
            <a:r>
              <a:rPr lang="en-US" sz="2400" dirty="0"/>
              <a:t>Unconstrained Model</a:t>
            </a:r>
          </a:p>
          <a:p>
            <a:pPr lvl="1">
              <a:buFont typeface="Arial"/>
              <a:buChar char="•"/>
            </a:pPr>
            <a:r>
              <a:rPr lang="en-US" sz="2000" dirty="0"/>
              <a:t> Tell us how long it will take to build this</a:t>
            </a:r>
          </a:p>
          <a:p>
            <a:pPr>
              <a:buFont typeface="Arial"/>
              <a:buChar char="•"/>
            </a:pPr>
            <a:r>
              <a:rPr lang="en-US" sz="2400" dirty="0"/>
              <a:t> Constrained Models</a:t>
            </a:r>
          </a:p>
          <a:p>
            <a:pPr lvl="1">
              <a:buFont typeface="Arial"/>
              <a:buChar char="•"/>
            </a:pPr>
            <a:r>
              <a:rPr lang="en-US" sz="2000" dirty="0"/>
              <a:t> Tell us what we can build and stay within budget</a:t>
            </a:r>
          </a:p>
          <a:p>
            <a:pPr lvl="1">
              <a:buFont typeface="Arial"/>
              <a:buChar char="•"/>
            </a:pPr>
            <a:r>
              <a:rPr lang="en-US" sz="2000" dirty="0"/>
              <a:t> Tell us how long it will take to build this with the staff we have</a:t>
            </a:r>
          </a:p>
          <a:p>
            <a:pPr lvl="1">
              <a:buFont typeface="Arial"/>
              <a:buChar char="•"/>
            </a:pPr>
            <a:r>
              <a:rPr lang="en-US" sz="2000" dirty="0"/>
              <a:t> What can we get built in a certain timeframe</a:t>
            </a:r>
          </a:p>
          <a:p>
            <a:endParaRPr lang="en-US" baseline="0" dirty="0" smtClean="0"/>
          </a:p>
          <a:p>
            <a:r>
              <a:rPr lang="en-US" baseline="0" dirty="0" smtClean="0"/>
              <a:t>A time constrained project is one where the first release must be delivered by a certain date</a:t>
            </a:r>
          </a:p>
          <a:p>
            <a:r>
              <a:rPr lang="en-US" baseline="0" dirty="0" smtClean="0"/>
              <a:t>A resource constrained project is where for whatever reason you can’t add more people, which could be because there is a budget constraint</a:t>
            </a:r>
          </a:p>
          <a:p>
            <a:r>
              <a:rPr lang="en-US" baseline="0" dirty="0" smtClean="0"/>
              <a:t>But, budget could also be a constraint on how long the team can work for</a:t>
            </a:r>
          </a:p>
          <a:p>
            <a:r>
              <a:rPr lang="en-US" baseline="0" dirty="0" smtClean="0"/>
              <a:t>A scope constraint is where a certain scope must be delivered for some reason (perhaps compliance reasons)</a:t>
            </a:r>
          </a:p>
          <a:p>
            <a:endParaRPr lang="en-AU" dirty="0">
              <a:latin typeface="Arial" charset="0"/>
            </a:endParaRPr>
          </a:p>
          <a:p>
            <a:pPr>
              <a:buFontTx/>
              <a:buNone/>
            </a:pPr>
            <a:r>
              <a:rPr lang="en-AU" b="1" dirty="0">
                <a:latin typeface="Arial" charset="0"/>
              </a:rPr>
              <a:t>Low: 2 min</a:t>
            </a:r>
          </a:p>
          <a:p>
            <a:pPr>
              <a:buFontTx/>
              <a:buNone/>
            </a:pPr>
            <a:r>
              <a:rPr lang="en-AU" b="1" dirty="0">
                <a:latin typeface="Arial" charset="0"/>
              </a:rPr>
              <a:t>High: 5 min</a:t>
            </a:r>
          </a:p>
          <a:p>
            <a:endParaRPr lang="en-AU" dirty="0">
              <a:latin typeface="Arial" charset="0"/>
            </a:endParaRPr>
          </a:p>
          <a:p>
            <a:endParaRPr lang="en-US" baseline="0" dirty="0" smtClean="0"/>
          </a:p>
        </p:txBody>
      </p:sp>
      <p:sp>
        <p:nvSpPr>
          <p:cNvPr id="4" name="Slide Number Placeholder 3"/>
          <p:cNvSpPr>
            <a:spLocks noGrp="1"/>
          </p:cNvSpPr>
          <p:nvPr>
            <p:ph type="sldNum" sz="quarter" idx="10"/>
          </p:nvPr>
        </p:nvSpPr>
        <p:spPr/>
        <p:txBody>
          <a:bodyPr/>
          <a:lstStyle/>
          <a:p>
            <a:fld id="{7A82CE06-0A67-43D7-AFAF-160C90F8853E}" type="slidenum">
              <a:rPr lang="en-US" smtClean="0"/>
              <a:pPr/>
              <a:t>91</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Another type of</a:t>
            </a:r>
            <a:r>
              <a:rPr lang="en-US" baseline="0" dirty="0" smtClean="0"/>
              <a:t> requirement that has to be captured on all projects is the NFR.</a:t>
            </a:r>
          </a:p>
          <a:p>
            <a:pPr>
              <a:buFont typeface="Arial"/>
              <a:buChar char="•"/>
            </a:pPr>
            <a:r>
              <a:rPr lang="en-US" baseline="0" dirty="0" smtClean="0"/>
              <a:t>We all know what these are. They creep up on us near the end.</a:t>
            </a:r>
          </a:p>
          <a:p>
            <a:pPr>
              <a:buFont typeface="Arial"/>
              <a:buChar char="•"/>
            </a:pPr>
            <a:r>
              <a:rPr lang="en-US" dirty="0" smtClean="0"/>
              <a:t>Execution qualities of a system – security, usability</a:t>
            </a:r>
          </a:p>
          <a:p>
            <a:pPr>
              <a:buFont typeface="Arial"/>
              <a:buChar char="•"/>
            </a:pPr>
            <a:r>
              <a:rPr lang="en-US" dirty="0" smtClean="0"/>
              <a:t>Evolution qualities – testability, extensibility,</a:t>
            </a:r>
            <a:r>
              <a:rPr lang="en-US" baseline="0" dirty="0" smtClean="0"/>
              <a:t> scalability</a:t>
            </a:r>
            <a:endParaRPr lang="en-US" dirty="0" smtClean="0"/>
          </a:p>
          <a:p>
            <a:pPr defTabSz="457163">
              <a:buFont typeface="Arial"/>
              <a:buChar char="•"/>
              <a:defRPr/>
            </a:pPr>
            <a:r>
              <a:rPr lang="en-US" dirty="0" smtClean="0"/>
              <a:t>NFRs are typically technical or usage based and usually follow policy or documented guidelines</a:t>
            </a:r>
          </a:p>
          <a:p>
            <a:pPr>
              <a:buFont typeface="Arial"/>
              <a:buChar char="•"/>
            </a:pPr>
            <a:r>
              <a:rPr lang="en-US" dirty="0" smtClean="0"/>
              <a:t>Make them cards.</a:t>
            </a:r>
          </a:p>
          <a:p>
            <a:pPr>
              <a:buFont typeface="Arial"/>
              <a:buChar char="•"/>
            </a:pPr>
            <a:r>
              <a:rPr lang="en-US" dirty="0" smtClean="0"/>
              <a:t>Its</a:t>
            </a:r>
            <a:r>
              <a:rPr lang="en-US" baseline="0" dirty="0" smtClean="0"/>
              <a:t> work you have to do.</a:t>
            </a:r>
          </a:p>
          <a:p>
            <a:pPr>
              <a:buFont typeface="Arial"/>
              <a:buChar char="•"/>
            </a:pPr>
            <a:endParaRPr lang="en-US" baseline="0" dirty="0" smtClean="0"/>
          </a:p>
          <a:p>
            <a:pPr>
              <a:buFont typeface="Arial"/>
              <a:buChar char="•"/>
            </a:pPr>
            <a:r>
              <a:rPr lang="en-US" baseline="0" dirty="0" smtClean="0"/>
              <a:t>HAVE SOME DISCUSSION HERE as to what you can do about these.</a:t>
            </a:r>
          </a:p>
          <a:p>
            <a:endParaRPr lang="en-US" dirty="0" smtClean="0"/>
          </a:p>
          <a:p>
            <a:r>
              <a:rPr lang="en-US" dirty="0" smtClean="0"/>
              <a:t>Technique- </a:t>
            </a:r>
          </a:p>
          <a:p>
            <a:pPr lvl="1"/>
            <a:r>
              <a:rPr lang="en-US" dirty="0" smtClean="0"/>
              <a:t>Send out a questionnaire first for folks to do their homework.</a:t>
            </a:r>
          </a:p>
          <a:p>
            <a:pPr lvl="1"/>
            <a:r>
              <a:rPr lang="en-US" dirty="0" smtClean="0"/>
              <a:t>How many transactions/users/countries/whatever?  </a:t>
            </a:r>
          </a:p>
          <a:p>
            <a:pPr lvl="1"/>
            <a:r>
              <a:rPr lang="en-US" dirty="0" smtClean="0"/>
              <a:t>Response time?  </a:t>
            </a:r>
          </a:p>
          <a:p>
            <a:pPr lvl="1"/>
            <a:r>
              <a:rPr lang="en-US" dirty="0" smtClean="0"/>
              <a:t>What platforms?</a:t>
            </a:r>
          </a:p>
          <a:p>
            <a:pPr lvl="1"/>
            <a:r>
              <a:rPr lang="en-US" dirty="0" smtClean="0"/>
              <a:t>Compliance </a:t>
            </a:r>
          </a:p>
          <a:p>
            <a:endParaRPr lang="en-US" dirty="0" smtClean="0"/>
          </a:p>
          <a:p>
            <a:r>
              <a:rPr lang="en-US" dirty="0" smtClean="0"/>
              <a:t>Low: 5min</a:t>
            </a:r>
          </a:p>
          <a:p>
            <a:r>
              <a:rPr lang="en-US" dirty="0" smtClean="0"/>
              <a:t>High: 15min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We’ve planned our project into Releases</a:t>
            </a:r>
            <a:r>
              <a:rPr lang="en-US" sz="1200" b="0" kern="1200" baseline="0" dirty="0" smtClean="0">
                <a:solidFill>
                  <a:schemeClr val="tx1"/>
                </a:solidFill>
                <a:latin typeface="+mn-lt"/>
                <a:ea typeface="ＭＳ Ｐゴシック" pitchFamily="-65" charset="-128"/>
                <a:cs typeface="Arial" charset="0"/>
              </a:rPr>
              <a:t> and we are ready to get started.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How to manage the everyday</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Some of this you’ve seen in previous modules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So now that we know what we’re going to build, and in what order, we have to figure out how to make sure that everything</a:t>
            </a:r>
            <a:r>
              <a:rPr lang="en-US" sz="1200" b="0" kern="1200" baseline="0" dirty="0" smtClean="0">
                <a:solidFill>
                  <a:schemeClr val="tx1"/>
                </a:solidFill>
                <a:latin typeface="+mn-lt"/>
                <a:ea typeface="ＭＳ Ｐゴシック" pitchFamily="-65" charset="-128"/>
                <a:cs typeface="Arial" charset="0"/>
              </a:rPr>
              <a:t> flows nicely through the process.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Much of what we’re going to talk about now has been covered in earlier modules.  Since it’s important to have a firm understanding of these things, we’ll go over them again here.</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96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noTextEdit="1"/>
          </p:cNvSpPr>
          <p:nvPr>
            <p:ph type="sldImg"/>
          </p:nvPr>
        </p:nvSpPr>
        <p:spPr>
          <a:ln/>
        </p:spPr>
      </p:sp>
      <p:sp>
        <p:nvSpPr>
          <p:cNvPr id="148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3 of these meetings can be done distributedly.</a:t>
            </a:r>
          </a:p>
          <a:p>
            <a:r>
              <a:rPr lang="en-US">
                <a:latin typeface="Arial" charset="0"/>
                <a:ea typeface="ＭＳ Ｐゴシック" charset="0"/>
                <a:cs typeface="ＭＳ Ｐゴシック" charset="0"/>
              </a:rPr>
              <a:t>We discourage distributed Release Planning.</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Mountain goat software has distributed Planning Poker.</a:t>
            </a:r>
          </a:p>
          <a:p>
            <a:r>
              <a:rPr lang="en-US">
                <a:latin typeface="Arial" charset="0"/>
                <a:ea typeface="ＭＳ Ｐゴシック" charset="0"/>
                <a:cs typeface="ＭＳ Ｐゴシック" charset="0"/>
              </a:rPr>
              <a:t>Ideaboardz and Edistorm are good for distributed Retrospectives.</a:t>
            </a:r>
          </a:p>
        </p:txBody>
      </p:sp>
      <p:sp>
        <p:nvSpPr>
          <p:cNvPr id="148483"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B7D788C3-CD77-154A-BC04-4EB9D4C9511A}" type="slidenum">
              <a:rPr lang="en-US" sz="1200">
                <a:solidFill>
                  <a:schemeClr val="tx1"/>
                </a:solidFill>
                <a:latin typeface="Arial" charset="0"/>
                <a:ea typeface="ＭＳ Ｐゴシック" charset="0"/>
                <a:cs typeface="ＭＳ Ｐゴシック" charset="0"/>
              </a:rPr>
              <a:pPr eaLnBrk="1" hangingPunct="1"/>
              <a:t>97</a:t>
            </a:fld>
            <a:endParaRPr lang="en-US" sz="1200">
              <a:solidFill>
                <a:schemeClr val="tx1"/>
              </a:solidFill>
              <a:latin typeface="Arial" charset="0"/>
              <a:ea typeface="ＭＳ Ｐゴシック" charset="0"/>
              <a:cs typeface="ＭＳ Ｐゴシック"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For many people accustomed to single activity workflows, understanding the dynamics of an iterative</a:t>
            </a:r>
            <a:r>
              <a:rPr lang="en-US" baseline="0" dirty="0" smtClean="0"/>
              <a:t> project can be challenging.  This diagram attempts to make a clear statement about the timing and nature of activities being conducted at any one time.  The items of the same color are all activities required for a single </a:t>
            </a:r>
            <a:r>
              <a:rPr lang="en-US" i="1" baseline="0" dirty="0" smtClean="0"/>
              <a:t>development</a:t>
            </a:r>
            <a:r>
              <a:rPr lang="en-US" baseline="0" dirty="0" smtClean="0"/>
              <a:t> iteration, which requires planning and story elaboration (in the previous iteration), development and UAT (in the current iteration) and then regression testing (starting in the subsequent iteration.  </a:t>
            </a:r>
          </a:p>
          <a:p>
            <a:endParaRPr lang="en-US" baseline="0" dirty="0" smtClean="0"/>
          </a:p>
          <a:p>
            <a:r>
              <a:rPr lang="en-US" baseline="0" dirty="0" smtClean="0"/>
              <a:t>And this set of tasks overlap for each iteration, so that at any point in time (looking down a vertical slice of the diagram), planning will be being done for the next development iteration, development and UAT will be in progress for the current development iteration and regression testing will be conducted for the previous development iteration.</a:t>
            </a:r>
          </a:p>
          <a:p>
            <a:endParaRPr lang="en-US" b="1"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98</a:t>
            </a:fld>
            <a:endParaRPr lang="en-AU"/>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 typeface="Arial"/>
              <a:buChar char="•"/>
            </a:pPr>
            <a:r>
              <a:rPr lang="en-US" dirty="0" smtClean="0"/>
              <a:t>Rookie error to start iteration on Monday.</a:t>
            </a:r>
            <a:r>
              <a:rPr lang="en-US" baseline="0" dirty="0" smtClean="0"/>
              <a:t>  Too many holidays.</a:t>
            </a:r>
          </a:p>
          <a:p>
            <a:pPr marL="171450" indent="-171450">
              <a:buFont typeface="Arial"/>
              <a:buChar char="•"/>
            </a:pPr>
            <a:r>
              <a:rPr lang="en-US" baseline="0" dirty="0" smtClean="0"/>
              <a:t>No standup on first morning of iteration</a:t>
            </a:r>
          </a:p>
          <a:p>
            <a:pPr marL="171450" indent="-171450">
              <a:buFont typeface="Arial"/>
              <a:buChar char="•"/>
            </a:pPr>
            <a:r>
              <a:rPr lang="en-US" baseline="0" dirty="0" smtClean="0"/>
              <a:t>Glaring omission is ongoing testing</a:t>
            </a:r>
          </a:p>
          <a:p>
            <a:pPr marL="171450" indent="-171450">
              <a:buFont typeface="Arial"/>
              <a:buChar char="•"/>
            </a:pPr>
            <a:r>
              <a:rPr lang="en-US" baseline="0" dirty="0" smtClean="0"/>
              <a:t>2 – 4 weeks is a normal length.  </a:t>
            </a:r>
            <a:endParaRPr lang="en-US" dirty="0" smtClean="0"/>
          </a:p>
          <a:p>
            <a:endParaRPr lang="en-US" dirty="0" smtClean="0"/>
          </a:p>
          <a:p>
            <a:endParaRPr lang="en-US" dirty="0" smtClean="0"/>
          </a:p>
          <a:p>
            <a:r>
              <a:rPr lang="en-US" dirty="0" smtClean="0"/>
              <a:t>It’s a</a:t>
            </a:r>
            <a:r>
              <a:rPr lang="en-US" baseline="0" dirty="0" smtClean="0"/>
              <a:t> rookie error to start an iteration on Monday and finish it on a Friday.  After all, it seems logical given the natural week boundaries.  However, the number of public holidays that eat into Friday and Mondays can cause major headaches when it comes to re-scheduling showcase meetings and the like.</a:t>
            </a:r>
          </a:p>
          <a:p>
            <a:endParaRPr lang="en-US" baseline="0" dirty="0" smtClean="0"/>
          </a:p>
          <a:p>
            <a:r>
              <a:rPr lang="en-US" baseline="0" dirty="0" smtClean="0"/>
              <a:t>This schedule shows a common pattern of no standup on the first morning of a new iteration.  As everyone’s context has switched since the end of the previous iteration, there’s normally very little continuity and makes stand-ups on these mornings of little value, especially once a team is up to speed.</a:t>
            </a:r>
          </a:p>
          <a:p>
            <a:endParaRPr lang="en-US" baseline="0" dirty="0" smtClean="0"/>
          </a:p>
          <a:p>
            <a:r>
              <a:rPr lang="en-US" b="1" baseline="0" dirty="0" smtClean="0"/>
              <a:t>The one glaring omission from this diagram is the ongoing testing effort required by the QA people.  </a:t>
            </a:r>
            <a:r>
              <a:rPr lang="en-US" baseline="0" dirty="0" smtClean="0"/>
              <a:t>They will be doing spot inspections, regression testing and (possibly) automation for the majority of the iteration whilst development and analysis is going on.</a:t>
            </a:r>
          </a:p>
          <a:p>
            <a:endParaRPr lang="en-US" baseline="0" dirty="0" smtClean="0"/>
          </a:p>
          <a:p>
            <a:r>
              <a:rPr lang="en-US" baseline="0" dirty="0" smtClean="0"/>
              <a:t>Two to four weeks is a normal length for an iteration.  It is a nice balance between setting a regular pace for the team and having enough time to deliver something demonstrable.  If you feel the need to consider a longer iteration because the requirements are simply too big to get done properly within 2 weeks, then the size of the requirements is almost definitely the issue, not the size of the iteration.</a:t>
            </a:r>
          </a:p>
          <a:p>
            <a:endParaRPr lang="en-US" b="1" dirty="0" smtClean="0"/>
          </a:p>
          <a:p>
            <a:r>
              <a:rPr lang="en-US" b="1" dirty="0" smtClean="0"/>
              <a:t>Low: 2 min</a:t>
            </a:r>
          </a:p>
          <a:p>
            <a:r>
              <a:rPr lang="en-US" b="1" dirty="0" smtClean="0"/>
              <a:t>High: 4 min</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114CFFD-2714-4700-BD51-B973E2CCD4ED}" type="slidenum">
              <a:rPr lang="en-US" smtClean="0"/>
              <a:pPr>
                <a:defRPr/>
              </a:pPr>
              <a:t>99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noGrp="1" noRot="1" noChangeAspect="1" noChangeArrowheads="1"/>
          </p:cNvSpPr>
          <p:nvPr>
            <p:ph type="sldImg"/>
          </p:nvPr>
        </p:nvSpPr>
        <p:spPr>
          <a:solidFill>
            <a:srgbClr val="FFFFFF"/>
          </a:solidFill>
          <a:ln/>
        </p:spPr>
      </p:sp>
      <p:sp>
        <p:nvSpPr>
          <p:cNvPr id="162819" name="Rectangle 2"/>
          <p:cNvSpPr>
            <a:spLocks noGrp="1" noChangeArrowheads="1"/>
          </p:cNvSpPr>
          <p:nvPr>
            <p:ph type="body" idx="1"/>
          </p:nvPr>
        </p:nvSpPr>
        <p:spPr>
          <a:noFill/>
          <a:ln/>
        </p:spPr>
        <p:txBody>
          <a:bodyPr/>
          <a:lstStyle/>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level vs. Iteration level criteria</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Inception - I’ll know this is complete when ……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Iteration Level…</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Given – preconditions to the story.  State of the system, object, role  [CLICK]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When – the action[CLICK]</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Then – the result</a:t>
            </a:r>
          </a:p>
          <a:p>
            <a:pPr eaLnBrk="1" hangingPunct="1">
              <a:lnSpc>
                <a:spcPct val="80000"/>
              </a:lnSpc>
              <a:spcBef>
                <a:spcPts val="425"/>
              </a:spcBef>
              <a:buClr>
                <a:srgbClr val="000000"/>
              </a:buClr>
              <a:buFontTx/>
              <a:buChar char="•"/>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Gives context for estimating</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Security is a good example.  </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I’ll know this is complete when each role logs in and they receive the proper access or not.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vs. each role spelled out in the Narrative as a separate Given, when then statement.</a:t>
            </a:r>
          </a:p>
          <a:p>
            <a:pPr eaLnBrk="1" hangingPunct="1">
              <a:lnSpc>
                <a:spcPct val="80000"/>
              </a:lnSpc>
              <a:spcBef>
                <a:spcPts val="425"/>
              </a:spcBef>
              <a:buClr>
                <a:srgbClr val="000000"/>
              </a:buClr>
              <a:buFontTx/>
              <a:buChar char="•"/>
            </a:pPr>
            <a:r>
              <a:rPr lang="en-US" sz="1100">
                <a:solidFill>
                  <a:srgbClr val="000000"/>
                </a:solidFill>
                <a:latin typeface="Arial" pitchFamily="-112" charset="0"/>
                <a:ea typeface="Arial" pitchFamily="-112" charset="0"/>
                <a:cs typeface="Arial" pitchFamily="-112" charset="0"/>
                <a:sym typeface="Arial" pitchFamily="-112" charset="0"/>
              </a:rPr>
              <a:t>When each statement is fulfilled, the story is done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a:t>
            </a: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Now that we have a story, we need to address that Testable attribute. We do this by defining the acceptance criteria.  That is, we identify those criteria which, when met, allow us to assert that the story has been completely and successfully implemented.</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While there are many ways to phrase or write the acceptance criteria, we prefer the scenario template devised by Dan North and Chris Matts, and first documented in an article by Dan published in Better Software magazine in March of 2006. You can read it on Dan’s blog at dannorth.net/introducing-bdd as you’ll see on the slide.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template has three clauses, like the user story template. In this case, they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initial context, using the keyword “given”. This clause identifies the pre-existing conditions that must exist before we can execute or experience…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event, or action, which is specified using the “when” keyword. Finally, we specify…</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the outcomes or expectations using the “then” keyword.  Here’s an example…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[CLICK] First, the context – the user must not be logged in. Note that the Given – the context – is NOT part of the test, but rather is the set-up.  That is, in this case we assume that the ability to log in and the permissions associated with that logging in have been dealt with elsewhere. This particular scenario is focused on verifying that a user is required to log in before being able to click on the Shopping Cart link. It is not focusing on whether or not it is possible to log in.</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Once the context is set up, then we have the specific event, or behaviour, that is executed.  This is the action in the test. In this case, the action is to click on the Shopping Cart link.</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Finally, the scenario specifies one or more outcomes. In this case, the user should be required to log in. This might more properly be written “a login form is presented to the user” since that is measurable.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It’s important to note that there may be multiple parts to the Context – the Given clause – and to the Outcomes – the Then clause – but there will normally be only a single part to the Event – the When clause.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The acceptance criteria should be written so that they are executable, preferably in code.</a:t>
            </a:r>
          </a:p>
          <a:p>
            <a:pPr eaLnBrk="1" hangingPunct="1">
              <a:lnSpc>
                <a:spcPct val="80000"/>
              </a:lnSpc>
              <a:spcBef>
                <a:spcPts val="425"/>
              </a:spcBef>
            </a:pPr>
            <a:endParaRPr lang="en-US" sz="1100">
              <a:solidFill>
                <a:srgbClr val="000000"/>
              </a:solidFill>
              <a:latin typeface="Arial" pitchFamily="-112" charset="0"/>
              <a:ea typeface="Arial" pitchFamily="-112" charset="0"/>
              <a:cs typeface="Arial" pitchFamily="-112" charset="0"/>
              <a:sym typeface="Arial" pitchFamily="-112" charset="0"/>
            </a:endParaRPr>
          </a:p>
          <a:p>
            <a:pPr eaLnBrk="1" hangingPunct="1">
              <a:lnSpc>
                <a:spcPct val="80000"/>
              </a:lnSpc>
              <a:spcBef>
                <a:spcPts val="425"/>
              </a:spcBef>
            </a:pPr>
            <a:r>
              <a:rPr lang="en-US" sz="1100">
                <a:solidFill>
                  <a:srgbClr val="000000"/>
                </a:solidFill>
                <a:latin typeface="Arial" pitchFamily="-112" charset="0"/>
                <a:ea typeface="Arial" pitchFamily="-112" charset="0"/>
                <a:cs typeface="Arial" pitchFamily="-112" charset="0"/>
                <a:sym typeface="Arial" pitchFamily="-112" charset="0"/>
              </a:rPr>
              <a:t>We’ll talk about when to add the acceptance criteria to a story later in this module.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None/>
            </a:pPr>
            <a:r>
              <a:rPr lang="en-US" sz="1200" kern="1200" dirty="0" smtClean="0">
                <a:solidFill>
                  <a:schemeClr val="tx1"/>
                </a:solidFill>
                <a:latin typeface="+mn-lt"/>
                <a:ea typeface="ＭＳ Ｐゴシック" pitchFamily="-65" charset="-128"/>
                <a:cs typeface="Arial" charset="0"/>
              </a:rPr>
              <a:t>Iterative</a:t>
            </a:r>
          </a:p>
          <a:p>
            <a:pPr lvl="1">
              <a:buFont typeface="Arial" pitchFamily="34" charset="0"/>
              <a:buChar char="•"/>
            </a:pPr>
            <a:r>
              <a:rPr lang="en-US" sz="1200" kern="1200" dirty="0" smtClean="0">
                <a:solidFill>
                  <a:schemeClr val="tx1"/>
                </a:solidFill>
                <a:latin typeface="+mn-lt"/>
                <a:ea typeface="ＭＳ Ｐゴシック" pitchFamily="-65" charset="-128"/>
                <a:cs typeface="Arial" charset="0"/>
              </a:rPr>
              <a:t>Define a set</a:t>
            </a:r>
            <a:r>
              <a:rPr lang="en-US" sz="1200" kern="1200" baseline="0" dirty="0" smtClean="0">
                <a:solidFill>
                  <a:schemeClr val="tx1"/>
                </a:solidFill>
                <a:latin typeface="+mn-lt"/>
                <a:ea typeface="ＭＳ Ｐゴシック" pitchFamily="-65" charset="-128"/>
                <a:cs typeface="Arial" charset="0"/>
              </a:rPr>
              <a:t> of steps and do them repeatedly.</a:t>
            </a:r>
          </a:p>
          <a:p>
            <a:pPr lvl="1">
              <a:buFont typeface="Arial" pitchFamily="34" charset="0"/>
              <a:buChar char="•"/>
            </a:pPr>
            <a:r>
              <a:rPr lang="en-US" sz="1200" kern="1200" baseline="0" dirty="0" smtClean="0">
                <a:solidFill>
                  <a:schemeClr val="tx1"/>
                </a:solidFill>
                <a:latin typeface="+mn-lt"/>
                <a:ea typeface="ＭＳ Ｐゴシック" pitchFamily="-65" charset="-128"/>
                <a:cs typeface="Arial" charset="0"/>
              </a:rPr>
              <a:t>Lather, rinse, repeat</a:t>
            </a:r>
          </a:p>
          <a:p>
            <a:pPr lvl="1">
              <a:buFont typeface="Arial" pitchFamily="34" charset="0"/>
              <a:buChar char="•"/>
            </a:pPr>
            <a:r>
              <a:rPr lang="en-US" sz="1200" kern="1200" baseline="0" dirty="0" smtClean="0">
                <a:solidFill>
                  <a:schemeClr val="tx1"/>
                </a:solidFill>
                <a:latin typeface="+mn-lt"/>
                <a:ea typeface="ＭＳ Ｐゴシック" pitchFamily="-65" charset="-128"/>
                <a:cs typeface="Arial" charset="0"/>
              </a:rPr>
              <a:t>Analyze, design, build, test, show, review, improve</a:t>
            </a:r>
          </a:p>
          <a:p>
            <a:pPr lvl="0">
              <a:buFont typeface="Arial" pitchFamily="34" charset="0"/>
              <a:buNone/>
            </a:pPr>
            <a:r>
              <a:rPr lang="en-US" sz="1200" kern="1200" dirty="0" smtClean="0">
                <a:solidFill>
                  <a:schemeClr val="tx1"/>
                </a:solidFill>
                <a:latin typeface="+mn-lt"/>
                <a:ea typeface="ＭＳ Ｐゴシック" pitchFamily="-65" charset="-128"/>
                <a:cs typeface="Arial" charset="0"/>
              </a:rPr>
              <a:t>Incremental</a:t>
            </a:r>
          </a:p>
          <a:p>
            <a:pPr lvl="1">
              <a:buFont typeface="Arial" pitchFamily="34" charset="0"/>
              <a:buChar char="•"/>
            </a:pPr>
            <a:r>
              <a:rPr lang="en-US" sz="1200" kern="1200" dirty="0" smtClean="0">
                <a:solidFill>
                  <a:schemeClr val="tx1"/>
                </a:solidFill>
                <a:latin typeface="+mn-lt"/>
                <a:ea typeface="ＭＳ Ｐゴシック" pitchFamily="-65" charset="-128"/>
                <a:cs typeface="Arial" charset="0"/>
              </a:rPr>
              <a:t>Adding more each iteration</a:t>
            </a:r>
          </a:p>
          <a:p>
            <a:pPr lvl="1">
              <a:buFont typeface="Arial" pitchFamily="34" charset="0"/>
              <a:buNone/>
            </a:pP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a:t>
            </a:r>
            <a:r>
              <a:rPr lang="en-US" sz="1200" kern="1200" baseline="0" dirty="0" smtClean="0">
                <a:solidFill>
                  <a:schemeClr val="tx1"/>
                </a:solidFill>
                <a:latin typeface="+mn-lt"/>
                <a:ea typeface="ＭＳ Ｐゴシック" pitchFamily="-65" charset="-128"/>
                <a:cs typeface="Arial" charset="0"/>
              </a:rPr>
              <a:t> the Module “The Agile Core,” we talked about the fact that Agile, by nature, is iterative and incremental.  To make sure we have a shared understanding of those terms…</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By “iterative”, we mean that we define a set of steps, and then we do that set of steps repeatedly.  Like the instructions on a shampoo bottle – “lather, rinse, repeat”.  We figure out what works for us, and then we do that repeatedly.  Of course, we’re constantly examining and re-evaluating what we’re doing, looking for ways to improve.</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By “incremental,” we mean that with each iteration – each timebox of effort and product – we add something more to the functionality and value of the thing we’re building.  We don’t define how “big” the increment is, we just make sure that each time around, we’re delivering something more.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100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Daily</a:t>
            </a:r>
            <a:r>
              <a:rPr lang="en-US" baseline="0" dirty="0" smtClean="0"/>
              <a:t> Scrum or daily standup</a:t>
            </a:r>
          </a:p>
          <a:p>
            <a:pPr>
              <a:buFont typeface="Arial" pitchFamily="34" charset="0"/>
              <a:buChar char="•"/>
            </a:pPr>
            <a:r>
              <a:rPr lang="en-US" baseline="0" dirty="0" smtClean="0"/>
              <a:t>Chickens and pigs – who talks, who doesn’t</a:t>
            </a:r>
          </a:p>
          <a:p>
            <a:pPr>
              <a:buFont typeface="Arial" pitchFamily="34" charset="0"/>
              <a:buChar char="•"/>
            </a:pPr>
            <a:r>
              <a:rPr lang="en-US" baseline="0" dirty="0" smtClean="0"/>
              <a:t>Held daily</a:t>
            </a:r>
          </a:p>
          <a:p>
            <a:pPr>
              <a:buFont typeface="Arial" pitchFamily="34" charset="0"/>
              <a:buChar char="•"/>
            </a:pPr>
            <a:r>
              <a:rPr lang="en-US" baseline="0" dirty="0" smtClean="0"/>
              <a:t>Entire team</a:t>
            </a:r>
          </a:p>
          <a:p>
            <a:pPr>
              <a:buFont typeface="Arial" pitchFamily="34" charset="0"/>
              <a:buChar char="•"/>
            </a:pPr>
            <a:r>
              <a:rPr lang="en-US" baseline="0" dirty="0" smtClean="0"/>
              <a:t>Answer 3 questions</a:t>
            </a:r>
          </a:p>
          <a:p>
            <a:pPr lvl="1">
              <a:buFontTx/>
              <a:buChar char="-"/>
            </a:pPr>
            <a:r>
              <a:rPr lang="en-US" baseline="0" dirty="0" smtClean="0"/>
              <a:t>What did you do yesterday?</a:t>
            </a:r>
          </a:p>
          <a:p>
            <a:pPr lvl="1">
              <a:buFontTx/>
              <a:buChar char="-"/>
            </a:pPr>
            <a:r>
              <a:rPr lang="en-US" baseline="0" dirty="0" smtClean="0"/>
              <a:t> What are you going to do today?</a:t>
            </a:r>
          </a:p>
          <a:p>
            <a:pPr lvl="1">
              <a:buFontTx/>
              <a:buChar char="-"/>
            </a:pPr>
            <a:r>
              <a:rPr lang="en-US" baseline="0" dirty="0" smtClean="0"/>
              <a:t> What obstacles or impediments are preventing you from making progress?</a:t>
            </a:r>
          </a:p>
          <a:p>
            <a:pPr>
              <a:buFont typeface="Arial" pitchFamily="34" charset="0"/>
              <a:buChar char="•"/>
            </a:pPr>
            <a:r>
              <a:rPr lang="en-US" dirty="0" smtClean="0"/>
              <a:t>Short</a:t>
            </a:r>
          </a:p>
          <a:p>
            <a:pPr>
              <a:buFont typeface="Arial" pitchFamily="34" charset="0"/>
              <a:buChar char="•"/>
            </a:pPr>
            <a:r>
              <a:rPr lang="en-US" dirty="0" smtClean="0"/>
              <a:t>Conducted by the card wall</a:t>
            </a:r>
          </a:p>
          <a:p>
            <a:pPr>
              <a:buFont typeface="Arial" pitchFamily="34" charset="0"/>
              <a:buChar char="•"/>
            </a:pPr>
            <a:r>
              <a:rPr lang="en-US" dirty="0" smtClean="0"/>
              <a:t>Everyone stands</a:t>
            </a:r>
          </a:p>
          <a:p>
            <a:pPr>
              <a:buFont typeface="Arial" pitchFamily="34" charset="0"/>
              <a:buChar char="•"/>
            </a:pPr>
            <a:r>
              <a:rPr lang="en-US" dirty="0" smtClean="0"/>
              <a:t>Keeps everyone informed</a:t>
            </a:r>
          </a:p>
          <a:p>
            <a:pPr>
              <a:buFont typeface="Arial" pitchFamily="34" charset="0"/>
              <a:buChar char="•"/>
            </a:pPr>
            <a:r>
              <a:rPr lang="en-US" dirty="0" smtClean="0"/>
              <a:t>Not a status meeting</a:t>
            </a:r>
          </a:p>
          <a:p>
            <a:endParaRPr lang="en-US" dirty="0" smtClean="0"/>
          </a:p>
          <a:p>
            <a:r>
              <a:rPr lang="en-US" dirty="0" smtClean="0"/>
              <a:t>--------------------------------------------------------------------------------------------------------------</a:t>
            </a:r>
          </a:p>
          <a:p>
            <a:r>
              <a:rPr lang="en-US" dirty="0" smtClean="0"/>
              <a:t>Whether</a:t>
            </a:r>
            <a:r>
              <a:rPr lang="en-US" baseline="0" dirty="0" smtClean="0"/>
              <a:t> you talk about Scrum – and call them daily scrums – or XP – and call them daily stand-ups – the concept is common to both systems.  The idea is that the project team gets together daily, stands up, and each committed member of the team (the pigs) shares the answers to these three questions:</a:t>
            </a:r>
          </a:p>
          <a:p>
            <a:endParaRPr lang="en-US" baseline="0" dirty="0" smtClean="0"/>
          </a:p>
          <a:p>
            <a:pPr>
              <a:buFontTx/>
              <a:buChar char="-"/>
            </a:pPr>
            <a:r>
              <a:rPr lang="en-US" baseline="0" dirty="0" smtClean="0"/>
              <a:t> What did you do yesterday?</a:t>
            </a:r>
          </a:p>
          <a:p>
            <a:pPr>
              <a:buFontTx/>
              <a:buChar char="-"/>
            </a:pPr>
            <a:r>
              <a:rPr lang="en-US" baseline="0" dirty="0" smtClean="0"/>
              <a:t> What are you going to do today?</a:t>
            </a:r>
          </a:p>
          <a:p>
            <a:pPr>
              <a:buFontTx/>
              <a:buChar char="-"/>
            </a:pPr>
            <a:r>
              <a:rPr lang="en-US" baseline="0" dirty="0" smtClean="0"/>
              <a:t> What obstacles or impediments are preventing you from making progress?</a:t>
            </a:r>
          </a:p>
          <a:p>
            <a:pPr>
              <a:buFontTx/>
              <a:buChar char="-"/>
            </a:pPr>
            <a:endParaRPr lang="en-US" baseline="0" dirty="0" smtClean="0"/>
          </a:p>
          <a:p>
            <a:pPr>
              <a:buFontTx/>
              <a:buNone/>
            </a:pPr>
            <a:r>
              <a:rPr lang="en-US" baseline="0" dirty="0" smtClean="0"/>
              <a:t>Generally speaking, these meetings should be pretty short.  Team members will frequently refer to stories by number or title, like “I completed number 421 yesterday and am going to start on number 437 today. I can’t get going until the database is set up.”</a:t>
            </a:r>
          </a:p>
          <a:p>
            <a:pPr>
              <a:buFontTx/>
              <a:buNone/>
            </a:pPr>
            <a:endParaRPr lang="en-US" baseline="0" dirty="0" smtClean="0"/>
          </a:p>
          <a:p>
            <a:pPr>
              <a:buFontTx/>
              <a:buNone/>
            </a:pPr>
            <a:r>
              <a:rPr lang="en-US" baseline="0" dirty="0" smtClean="0"/>
              <a:t>Since the card wall - whether physical or electronic - is readily available and visible, generally it’s easy for everyone to understand what is being discussed.</a:t>
            </a:r>
          </a:p>
          <a:p>
            <a:pPr>
              <a:buFontTx/>
              <a:buNone/>
            </a:pPr>
            <a:endParaRPr lang="en-US" baseline="0" dirty="0" smtClean="0"/>
          </a:p>
          <a:p>
            <a:pPr>
              <a:buFontTx/>
              <a:buNone/>
            </a:pPr>
            <a:r>
              <a:rPr lang="en-US" baseline="0" dirty="0" smtClean="0"/>
              <a:t>The meetings are held standing, because the goal is to keep them short.  Anything that doesn’t fit easily into the answer to one of the questions is recorded and discussed at the end of the stand-up meeting.  Chickens are generally not permitted to speak during stand-up, as what they have to say may be important and valuable, but is not a part of this particular meeting.</a:t>
            </a:r>
          </a:p>
          <a:p>
            <a:pPr>
              <a:buFontTx/>
              <a:buNone/>
            </a:pPr>
            <a:endParaRPr lang="en-US" baseline="0" dirty="0" smtClean="0"/>
          </a:p>
          <a:p>
            <a:pPr>
              <a:buFontTx/>
              <a:buNone/>
            </a:pPr>
            <a:r>
              <a:rPr lang="en-US" baseline="0" dirty="0" smtClean="0"/>
              <a:t>The daily stand-up, or daily scrum, contributes significantly to keeping all parties informed about what’s going on and what progress is being made.</a:t>
            </a:r>
          </a:p>
          <a:p>
            <a:pPr>
              <a:buFontTx/>
              <a:buNone/>
            </a:pPr>
            <a:endParaRPr lang="en-US" baseline="0" dirty="0" smtClean="0"/>
          </a:p>
          <a:p>
            <a:pPr>
              <a:buFontTx/>
              <a:buNone/>
            </a:pPr>
            <a:r>
              <a:rPr lang="en-US" baseline="0" dirty="0" smtClean="0"/>
              <a:t>The daily stand-up is </a:t>
            </a:r>
            <a:r>
              <a:rPr lang="en-US" i="1" baseline="0" dirty="0" smtClean="0"/>
              <a:t>not </a:t>
            </a:r>
            <a:r>
              <a:rPr lang="en-US" i="0" baseline="0" dirty="0" smtClean="0"/>
              <a:t>a status meeting.  It is </a:t>
            </a:r>
            <a:r>
              <a:rPr lang="en-US" i="1" baseline="0" dirty="0" smtClean="0"/>
              <a:t>not</a:t>
            </a:r>
            <a:r>
              <a:rPr lang="en-US" i="0" baseline="0" dirty="0" smtClean="0"/>
              <a:t> an opportunity for everyone present to report to the project manager, scrum master, or anyone else.  The daily stand-up </a:t>
            </a:r>
            <a:r>
              <a:rPr lang="en-US" i="1" baseline="0" dirty="0" smtClean="0"/>
              <a:t>is</a:t>
            </a:r>
            <a:r>
              <a:rPr lang="en-US" i="0" baseline="0" dirty="0" smtClean="0"/>
              <a:t> a chance for everyone to keep up to date with what is going on on the project.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101</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0">
              <a:buFont typeface="Arial" pitchFamily="34" charset="0"/>
              <a:buChar char="•"/>
            </a:pPr>
            <a:r>
              <a:rPr lang="en-US" dirty="0" smtClean="0"/>
              <a:t>Ideally</a:t>
            </a:r>
            <a:r>
              <a:rPr lang="en-US" baseline="0" dirty="0" smtClean="0"/>
              <a:t> everyone is collocated</a:t>
            </a:r>
          </a:p>
          <a:p>
            <a:pPr lvl="1">
              <a:buFont typeface="Arial" pitchFamily="34" charset="0"/>
              <a:buChar char="•"/>
            </a:pPr>
            <a:r>
              <a:rPr lang="en-US" baseline="0" dirty="0" smtClean="0"/>
              <a:t>PM/IM</a:t>
            </a:r>
          </a:p>
          <a:p>
            <a:pPr lvl="1">
              <a:buFont typeface="Arial" pitchFamily="34" charset="0"/>
              <a:buChar char="•"/>
            </a:pPr>
            <a:r>
              <a:rPr lang="en-US" baseline="0" dirty="0" smtClean="0"/>
              <a:t>DB</a:t>
            </a:r>
          </a:p>
          <a:p>
            <a:pPr lvl="1">
              <a:buFont typeface="Arial" pitchFamily="34" charset="0"/>
              <a:buChar char="•"/>
            </a:pPr>
            <a:r>
              <a:rPr lang="en-US" baseline="0" dirty="0" smtClean="0"/>
              <a:t>Business/Customer</a:t>
            </a:r>
          </a:p>
          <a:p>
            <a:pPr lvl="1">
              <a:buFont typeface="Arial" pitchFamily="34" charset="0"/>
              <a:buChar char="•"/>
            </a:pPr>
            <a:endParaRPr lang="en-US" baseline="0" dirty="0" smtClean="0"/>
          </a:p>
          <a:p>
            <a:pPr lvl="0">
              <a:buFont typeface="Arial" pitchFamily="34" charset="0"/>
              <a:buChar char="•"/>
            </a:pPr>
            <a:r>
              <a:rPr lang="en-US" baseline="0" dirty="0" smtClean="0"/>
              <a:t>Part time folks should have standard hours in the team room</a:t>
            </a:r>
          </a:p>
          <a:p>
            <a:pPr lvl="0">
              <a:buFont typeface="Arial" pitchFamily="34" charset="0"/>
              <a:buNone/>
            </a:pPr>
            <a:endParaRPr lang="en-US" dirty="0" smtClean="0"/>
          </a:p>
          <a:p>
            <a:pPr lvl="0"/>
            <a:endParaRPr lang="en-US" dirty="0" smtClean="0"/>
          </a:p>
          <a:p>
            <a:pPr lvl="0"/>
            <a:r>
              <a:rPr lang="en-US" dirty="0" smtClean="0"/>
              <a:t>--------------------------------------------------------------------------------------------------------------------</a:t>
            </a:r>
          </a:p>
          <a:p>
            <a:pPr lvl="0"/>
            <a:r>
              <a:rPr lang="en-US" dirty="0" smtClean="0"/>
              <a:t>Part of the flow of your project is the flow of communication.  Having a collocated team means that they are able to talk with each</a:t>
            </a:r>
            <a:r>
              <a:rPr lang="en-US" baseline="0" dirty="0" smtClean="0"/>
              <a:t> other easily.  This eliminates the cost of tracking someone down when you need them, ensures that knowledge and experience gets freely shared among the members of the team, and increases the cohesion of the team.</a:t>
            </a:r>
          </a:p>
          <a:p>
            <a:pPr lvl="0"/>
            <a:endParaRPr lang="en-US" baseline="0" dirty="0" smtClean="0"/>
          </a:p>
          <a:p>
            <a:pPr lvl="0"/>
            <a:r>
              <a:rPr lang="en-US" baseline="0" dirty="0" smtClean="0"/>
              <a:t>Remember our discussion of context switching and lost time in the module The Agile Core? The collocated team addresses these and other issues by keeping everyone in close proximity. When you combine the time savings, the osmotic learning that takes place, and the ease of collaboration, we find that having a collocated team plays a significant role in contributing to the success of agile teams.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102</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Rodin, the artist, said </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“Nothing is a waste of time if you use the experience wisely.”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Oscar Wilde said </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“Experience is the name everyone gives to his mistakes.”</a:t>
            </a:r>
          </a:p>
          <a:p>
            <a:pPr marL="45720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Norm </a:t>
            </a:r>
            <a:r>
              <a:rPr lang="en-US" dirty="0" err="1" smtClean="0"/>
              <a:t>Kerth</a:t>
            </a:r>
            <a:r>
              <a:rPr lang="en-US" dirty="0" smtClean="0"/>
              <a:t> – 2000 – ‘Project Retrospective’  [CLICK]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Esther Derby and Diana Larsen – 2006 - wrote the book “Agile Retrospectives: Making Good Teams Great”.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[CLICK]</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At the end of each Iteration, Release</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Starfish model – Patrick </a:t>
            </a:r>
            <a:r>
              <a:rPr lang="en-US" baseline="0" dirty="0" err="1" smtClean="0"/>
              <a:t>Kua</a:t>
            </a:r>
            <a:r>
              <a:rPr lang="en-US" baseline="0" dirty="0" smtClean="0"/>
              <a:t> – TW</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Review the model</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Action items</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Reduce waste, constant improvements</a:t>
            </a:r>
          </a:p>
          <a:p>
            <a:r>
              <a:rPr lang="en-US" sz="1200" b="1" kern="1200" dirty="0" smtClean="0">
                <a:solidFill>
                  <a:schemeClr val="tx1"/>
                </a:solidFill>
                <a:latin typeface="+mn-lt"/>
                <a:ea typeface="ＭＳ Ｐゴシック" pitchFamily="-65" charset="-128"/>
                <a:cs typeface="Arial" charset="0"/>
              </a:rPr>
              <a:t>What’s the purpose of having a retrospective?  It should be:</a:t>
            </a:r>
          </a:p>
          <a:p>
            <a:r>
              <a:rPr lang="en-US" sz="1200" kern="1200" dirty="0" smtClean="0">
                <a:solidFill>
                  <a:schemeClr val="tx1"/>
                </a:solidFill>
                <a:latin typeface="+mn-lt"/>
                <a:ea typeface="ＭＳ Ｐゴシック" pitchFamily="-65" charset="-128"/>
                <a:cs typeface="Arial" charset="0"/>
              </a:rPr>
              <a:t>Informative – Communicate “the story” to all </a:t>
            </a:r>
          </a:p>
          <a:p>
            <a:r>
              <a:rPr lang="en-US" sz="1200" kern="1200" dirty="0" smtClean="0">
                <a:solidFill>
                  <a:schemeClr val="tx1"/>
                </a:solidFill>
                <a:latin typeface="+mn-lt"/>
                <a:ea typeface="ＭＳ Ｐゴシック" pitchFamily="-65" charset="-128"/>
                <a:cs typeface="Arial" charset="0"/>
              </a:rPr>
              <a:t>Enlightening – Capture data, metrics or collective wisdom gained from the project</a:t>
            </a:r>
          </a:p>
          <a:p>
            <a:r>
              <a:rPr lang="en-US" sz="1200" kern="1200" dirty="0" smtClean="0">
                <a:solidFill>
                  <a:schemeClr val="tx1"/>
                </a:solidFill>
                <a:latin typeface="+mn-lt"/>
                <a:ea typeface="ＭＳ Ｐゴシック" pitchFamily="-65" charset="-128"/>
                <a:cs typeface="Arial" charset="0"/>
              </a:rPr>
              <a:t>Progressive – Improve process/management/culture</a:t>
            </a:r>
          </a:p>
          <a:p>
            <a:r>
              <a:rPr lang="en-US" sz="1200" kern="1200" dirty="0" smtClean="0">
                <a:solidFill>
                  <a:schemeClr val="tx1"/>
                </a:solidFill>
                <a:latin typeface="+mn-lt"/>
                <a:ea typeface="ＭＳ Ｐゴシック" pitchFamily="-65" charset="-128"/>
                <a:cs typeface="Arial" charset="0"/>
              </a:rPr>
              <a:t>Cathartic – Repair damage to the team or allow the team to enjoy what’s been accomplished</a:t>
            </a:r>
          </a:p>
          <a:p>
            <a:pPr marL="0" marR="0" lvl="0" indent="0" algn="l" defTabSz="457200" rtl="0" eaLnBrk="0" fontAlgn="base" latinLnBrk="0" hangingPunct="0">
              <a:lnSpc>
                <a:spcPct val="100000"/>
              </a:lnSpc>
              <a:spcBef>
                <a:spcPct val="30000"/>
              </a:spcBef>
              <a:spcAft>
                <a:spcPct val="0"/>
              </a:spcAft>
              <a:buClrTx/>
              <a:buSzTx/>
              <a:buFont typeface="Arial" pitchFamily="34" charset="0"/>
              <a:buChar char="•"/>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Rodin, the artist, said “Nothing is a waste of time if you use the experience wisely.”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Oscar Wilde said “Experience is the name everyone gives to his mistakes.”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And Kierkegaard said “Life can only be understood</a:t>
            </a:r>
            <a:r>
              <a:rPr lang="en-US" baseline="0" dirty="0" smtClean="0"/>
              <a:t> backward, but it must be lived forward.”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In 2001, Norm </a:t>
            </a:r>
            <a:r>
              <a:rPr lang="en-US" baseline="0" dirty="0" err="1" smtClean="0"/>
              <a:t>Kerth</a:t>
            </a:r>
            <a:r>
              <a:rPr lang="en-US" baseline="0" dirty="0" smtClean="0"/>
              <a:t> wrote the book “Project Retrospectives,” in which he said [CLICK] “a well-run retrospective can help members of a community understand the need for improvement, and motivate them to change how they go about their work.”</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Following in </a:t>
            </a:r>
            <a:r>
              <a:rPr lang="en-US" baseline="0" dirty="0" err="1" smtClean="0"/>
              <a:t>Kerth’s</a:t>
            </a:r>
            <a:r>
              <a:rPr lang="en-US" baseline="0" dirty="0" smtClean="0"/>
              <a:t> footsteps, in 2006 Esther Derby and Diana Larsen wrote the book “Agile Retrospectives: Making Good Teams Great”. In their book, Esther and Diana said [CLICK] “Whether you are using Agile methods or more traditional incremental or iterative development, your team has an opportunity to reflect at the end of every increment and identify changes and improvements that will increase the quality of the product and the work life of team members.”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[CLICK] Agile teams generally include retrospectives as one of their practices. While different teams make different choices, it’s most common for teams to do retrospectives at each milestone – that is, at the end of each Iteration, Release, and at the end of the Project.  We recommend Derby and Larsen’s book “Agile Retrospectives” as a key component of your team’s library.  The activities and guidance in this book are priceless.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goals of retrospectives, as stated by </a:t>
            </a:r>
            <a:r>
              <a:rPr lang="en-US" baseline="0" dirty="0" err="1" smtClean="0"/>
              <a:t>Kerth</a:t>
            </a:r>
            <a:r>
              <a:rPr lang="en-US" baseline="0" dirty="0" smtClean="0"/>
              <a:t> and Derby and Larsen, are to use the past – our experience – to improve our future.  Whether it’s team functioning and communication – focused on the people – or technology, architecture, and technical practices, the goals are the same – learn and improve.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103</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876257-7C86-48C4-94DF-7E3462894C08}" type="slidenum">
              <a:rPr lang="en-GB"/>
              <a:pPr/>
              <a:t>104</a:t>
            </a:fld>
            <a:endParaRPr lang="en-GB"/>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A63933-0CA9-43F7-8751-A5BB0DA07B0E}" type="slidenum">
              <a:rPr lang="en-GB"/>
              <a:pPr/>
              <a:t>105</a:t>
            </a:fld>
            <a:endParaRPr lang="en-GB"/>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Accurate visibility</a:t>
            </a:r>
            <a:r>
              <a:rPr lang="en-US" sz="1200" b="0" kern="1200" baseline="0" dirty="0" smtClean="0">
                <a:solidFill>
                  <a:schemeClr val="tx1"/>
                </a:solidFill>
                <a:latin typeface="+mn-lt"/>
                <a:ea typeface="ＭＳ Ｐゴシック" pitchFamily="-65" charset="-128"/>
                <a:cs typeface="Arial" charset="0"/>
              </a:rPr>
              <a:t> into project progress has traditionally been a problem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Agile address this by making project status extremely visible to everyone</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One of the exciting</a:t>
            </a:r>
            <a:r>
              <a:rPr lang="en-US" sz="1200" b="0" kern="1200" baseline="0" dirty="0" smtClean="0">
                <a:solidFill>
                  <a:schemeClr val="tx1"/>
                </a:solidFill>
                <a:latin typeface="+mn-lt"/>
                <a:ea typeface="ＭＳ Ｐゴシック" pitchFamily="-65" charset="-128"/>
                <a:cs typeface="Arial" charset="0"/>
              </a:rPr>
              <a:t> and powerful aspects of Agile is the free flow of information and communication.  This is true both within an Agile team, and between the team and the rest of the organization. Agile teams talk about transparency, meaning that facts and information are freely available at all times, and that our successes and failures are equally visible.</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106</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Static</a:t>
            </a:r>
            <a:r>
              <a:rPr lang="en-US" sz="1200" b="0" kern="1200" baseline="0" dirty="0" smtClean="0">
                <a:solidFill>
                  <a:schemeClr val="tx1"/>
                </a:solidFill>
                <a:latin typeface="+mn-lt"/>
                <a:ea typeface="ＭＳ Ｐゴシック" pitchFamily="-65" charset="-128"/>
                <a:cs typeface="Arial" charset="0"/>
              </a:rPr>
              <a:t> sources of information available to anyone who chooses to view them.</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No request needed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Always updated and ready to view  [CLICK]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Standard ones  [CLICK]</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Custom ones</a:t>
            </a:r>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One of the tools for this communication and transparency</a:t>
            </a:r>
            <a:r>
              <a:rPr lang="en-US" sz="1200" b="0" kern="1200" baseline="0" dirty="0" smtClean="0">
                <a:solidFill>
                  <a:schemeClr val="tx1"/>
                </a:solidFill>
                <a:latin typeface="+mn-lt"/>
                <a:ea typeface="ＭＳ Ｐゴシック" pitchFamily="-65" charset="-128"/>
                <a:cs typeface="Arial" charset="0"/>
              </a:rPr>
              <a:t> is a category of things that we refer to as “information radiators”.</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[CLICK]</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Information radiators are static sources of information that are available to anyone who chooses to view them. By “static” we mean that there is no request needed and no specific interaction (although we’ll get back to this when we talk about Mingle). Rather, information radiators provide information simply by viewing them.  Examples [CLICK] are the card wall and the burn-up chart which we touched on briefly a bit earlier in this module.  The card wall is always there, and anyone can look at it and learn the state of the project, release, or iteration.</a:t>
            </a:r>
            <a:endParaRPr lang="en-US" sz="1200" b="0"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107</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Card wall is in the team room</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Easily accessible and visible</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Mingle example  [CLICK]</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Not methodology dependent – scrum,</a:t>
            </a:r>
            <a:r>
              <a:rPr lang="en-US" sz="1200" b="0" kern="1200" baseline="0" dirty="0" smtClean="0">
                <a:solidFill>
                  <a:schemeClr val="tx1"/>
                </a:solidFill>
                <a:latin typeface="+mn-lt"/>
                <a:ea typeface="ＭＳ Ｐゴシック" pitchFamily="-65" charset="-128"/>
                <a:cs typeface="Arial" charset="0"/>
              </a:rPr>
              <a:t> lean, </a:t>
            </a:r>
            <a:r>
              <a:rPr lang="en-US" sz="1200" b="0" kern="1200" baseline="0" dirty="0" err="1" smtClean="0">
                <a:solidFill>
                  <a:schemeClr val="tx1"/>
                </a:solidFill>
                <a:latin typeface="+mn-lt"/>
                <a:ea typeface="ＭＳ Ｐゴシック" pitchFamily="-65" charset="-128"/>
                <a:cs typeface="Arial" charset="0"/>
              </a:rPr>
              <a:t>xp</a:t>
            </a:r>
            <a:endParaRPr lang="en-US" sz="1200" b="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Single iteration </a:t>
            </a:r>
          </a:p>
          <a:p>
            <a:pPr>
              <a:buFont typeface="Arial" pitchFamily="34" charset="0"/>
              <a:buChar char="•"/>
            </a:pPr>
            <a:r>
              <a:rPr lang="en-US" sz="1200" b="0" kern="1200" dirty="0" smtClean="0">
                <a:solidFill>
                  <a:schemeClr val="tx1"/>
                </a:solidFill>
                <a:latin typeface="+mn-lt"/>
                <a:ea typeface="ＭＳ Ｐゴシック" pitchFamily="-65" charset="-128"/>
                <a:cs typeface="Arial" charset="0"/>
              </a:rPr>
              <a:t>Showing</a:t>
            </a:r>
            <a:r>
              <a:rPr lang="en-US" sz="1200" b="0" kern="1200" baseline="0" dirty="0" smtClean="0">
                <a:solidFill>
                  <a:schemeClr val="tx1"/>
                </a:solidFill>
                <a:latin typeface="+mn-lt"/>
                <a:ea typeface="ＭＳ Ｐゴシック" pitchFamily="-65" charset="-128"/>
                <a:cs typeface="Arial" charset="0"/>
              </a:rPr>
              <a:t> </a:t>
            </a:r>
            <a:r>
              <a:rPr lang="en-US" sz="1200" b="1" kern="1200" baseline="0" dirty="0" smtClean="0">
                <a:solidFill>
                  <a:schemeClr val="tx1"/>
                </a:solidFill>
                <a:latin typeface="+mn-lt"/>
                <a:ea typeface="ＭＳ Ｐゴシック" pitchFamily="-65" charset="-128"/>
                <a:cs typeface="Arial" charset="0"/>
              </a:rPr>
              <a:t>state of the card </a:t>
            </a:r>
            <a:r>
              <a:rPr lang="en-US" sz="1200" b="0" kern="1200" baseline="0" dirty="0" smtClean="0">
                <a:solidFill>
                  <a:schemeClr val="tx1"/>
                </a:solidFill>
                <a:latin typeface="+mn-lt"/>
                <a:ea typeface="ＭＳ Ｐゴシック" pitchFamily="-65" charset="-128"/>
                <a:cs typeface="Arial" charset="0"/>
              </a:rPr>
              <a:t>[CLICK]  Ready for Analysis to Deployed</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Some cards in next iteration – </a:t>
            </a:r>
            <a:r>
              <a:rPr lang="en-US" sz="1200" b="1" kern="1200" baseline="0" dirty="0" smtClean="0">
                <a:solidFill>
                  <a:schemeClr val="tx1"/>
                </a:solidFill>
                <a:latin typeface="+mn-lt"/>
                <a:ea typeface="ＭＳ Ｐゴシック" pitchFamily="-65" charset="-128"/>
                <a:cs typeface="Arial" charset="0"/>
              </a:rPr>
              <a:t>Analysts typically work iterations ahead of development</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Clearly see the </a:t>
            </a:r>
            <a:r>
              <a:rPr lang="en-US" sz="1200" b="1" kern="1200" baseline="0" dirty="0" smtClean="0">
                <a:solidFill>
                  <a:schemeClr val="tx1"/>
                </a:solidFill>
                <a:latin typeface="+mn-lt"/>
                <a:ea typeface="ＭＳ Ｐゴシック" pitchFamily="-65" charset="-128"/>
                <a:cs typeface="Arial" charset="0"/>
              </a:rPr>
              <a:t>status of the iteration</a:t>
            </a:r>
            <a:r>
              <a:rPr lang="en-US" sz="1200" b="0" kern="1200" baseline="0" dirty="0" smtClean="0">
                <a:solidFill>
                  <a:schemeClr val="tx1"/>
                </a:solidFill>
                <a:latin typeface="+mn-lt"/>
                <a:ea typeface="ＭＳ Ｐゴシック" pitchFamily="-65" charset="-128"/>
                <a:cs typeface="Arial" charset="0"/>
              </a:rPr>
              <a:t>  [CLICK]  [CLICK]</a:t>
            </a:r>
            <a:endParaRPr lang="en-US" sz="1200" b="1"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We’ve talked about the card wall throughout this course.  Let’s look at it again, and an example of a card wall in Mingle.</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[CLICK]</a:t>
            </a:r>
            <a:r>
              <a:rPr lang="en-US" sz="1200" b="0" kern="1200" baseline="0" dirty="0" smtClean="0">
                <a:solidFill>
                  <a:schemeClr val="tx1"/>
                </a:solidFill>
                <a:latin typeface="+mn-lt"/>
                <a:ea typeface="ＭＳ Ｐゴシック" pitchFamily="-65" charset="-128"/>
                <a:cs typeface="Arial" charset="0"/>
              </a:rPr>
              <a:t> It’s hard to overstate the value of the card wall. Regardless of the approach you follow – Scrum, XP, or Lean, for example – there is a card wall, and the value of it lies in its ability to communicate so clearly and completely, requiring little effort on the part of the reader.</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Here’s an example of a representation of a card wall in Mingle. As you can see, this card wall is focused on a single Iteration, covering states [CLICK] from Ready for Analysis to Deployed. In many cases, the stories in the Ready for Analysis and In Analysis states are actually being prepared for the next Iteration.  The work of Business Analysts is generally an Iteration ahead of the rest of the team, allowing them the time they need to figure out details and acceptance criteria so that the stories will be ready for the development team.</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As you can see here, it’s easy to understand the state of the work being done in an Iteration on the card wall.  For </a:t>
            </a:r>
            <a:r>
              <a:rPr lang="en-US" sz="1200" b="0" kern="1200" baseline="0" dirty="0" err="1" smtClean="0">
                <a:solidFill>
                  <a:schemeClr val="tx1"/>
                </a:solidFill>
                <a:latin typeface="+mn-lt"/>
                <a:ea typeface="ＭＳ Ｐゴシック" pitchFamily="-65" charset="-128"/>
                <a:cs typeface="Arial" charset="0"/>
              </a:rPr>
              <a:t>instance,[CLICK</a:t>
            </a:r>
            <a:r>
              <a:rPr lang="en-US" sz="1200" b="0" kern="1200" baseline="0" dirty="0" smtClean="0">
                <a:solidFill>
                  <a:schemeClr val="tx1"/>
                </a:solidFill>
                <a:latin typeface="+mn-lt"/>
                <a:ea typeface="ＭＳ Ｐゴシック" pitchFamily="-65" charset="-128"/>
                <a:cs typeface="Arial" charset="0"/>
              </a:rPr>
              <a:t>] we can see that there are a number of stories on which the work is complete that are waiting to be deployed.  At the other end, [CLICK] there are a couple of stories that are ready for development, [CLICK] a few in development, and so on.  Without even looking at the specific stories, [CLICK] we can learn a great deal about the project just by seeing the flow of work through viewing the card wall.</a:t>
            </a:r>
            <a:endParaRPr lang="en-US" sz="1200" b="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108</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Daily standup is important to visibility and communications</a:t>
            </a:r>
          </a:p>
          <a:p>
            <a:pPr>
              <a:buFont typeface="Arial" pitchFamily="34" charset="0"/>
              <a:buChar char="•"/>
            </a:pPr>
            <a:r>
              <a:rPr lang="en-US" dirty="0" smtClean="0"/>
              <a:t>Communication flow is</a:t>
            </a:r>
            <a:r>
              <a:rPr lang="en-US" baseline="0" dirty="0" smtClean="0"/>
              <a:t> daily at a minimum</a:t>
            </a:r>
          </a:p>
          <a:p>
            <a:pPr>
              <a:buFont typeface="Arial" pitchFamily="34" charset="0"/>
              <a:buChar char="•"/>
            </a:pPr>
            <a:r>
              <a:rPr lang="en-US" baseline="0" dirty="0" smtClean="0"/>
              <a:t>Minimal lags in work</a:t>
            </a:r>
          </a:p>
          <a:p>
            <a:pPr>
              <a:buFont typeface="Arial" pitchFamily="34" charset="0"/>
              <a:buChar char="•"/>
            </a:pPr>
            <a:r>
              <a:rPr lang="en-US" baseline="0" dirty="0" smtClean="0"/>
              <a:t>Chickens can learn about day-to-day by attending</a:t>
            </a:r>
            <a:endParaRPr lang="en-US" dirty="0" smtClean="0"/>
          </a:p>
          <a:p>
            <a:endParaRPr lang="en-US" dirty="0" smtClean="0"/>
          </a:p>
          <a:p>
            <a:endParaRPr lang="en-US" dirty="0" smtClean="0"/>
          </a:p>
          <a:p>
            <a:r>
              <a:rPr lang="en-US" dirty="0" smtClean="0"/>
              <a:t>------------------------------------------------------------------------------------------------------------------</a:t>
            </a:r>
          </a:p>
          <a:p>
            <a:r>
              <a:rPr lang="en-US" dirty="0" smtClean="0"/>
              <a:t>While</a:t>
            </a:r>
            <a:r>
              <a:rPr lang="en-US" baseline="0" dirty="0" smtClean="0"/>
              <a:t> we’ve talked about it before, it’s important to come back to Daily Stand-Ups again in the context of Visibility and Communications.</a:t>
            </a:r>
          </a:p>
          <a:p>
            <a:endParaRPr lang="en-US" baseline="0" dirty="0" smtClean="0"/>
          </a:p>
          <a:p>
            <a:r>
              <a:rPr lang="en-US" baseline="0" dirty="0" smtClean="0"/>
              <a:t>There are a number of goals accomplished by holding daily stand-ups.</a:t>
            </a:r>
          </a:p>
          <a:p>
            <a:endParaRPr lang="en-US" baseline="0" dirty="0" smtClean="0"/>
          </a:p>
          <a:p>
            <a:r>
              <a:rPr lang="en-US" baseline="0" dirty="0" smtClean="0"/>
              <a:t>Doing them daily means that the communication flow is consistent.  It also means that there are minimal lags – we all know what we’re all doing very immediately, without having to wait for status reports.  It also means that others – managers, stakeholders – can learn about what’s going on day-by-day by attending a daily standup.  That assumes that the team gives permission for others to attend, of course.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So how do we get</a:t>
            </a:r>
            <a:r>
              <a:rPr lang="en-US" sz="1200" kern="1200" baseline="0" dirty="0" smtClean="0">
                <a:solidFill>
                  <a:schemeClr val="tx1"/>
                </a:solidFill>
                <a:latin typeface="+mn-lt"/>
                <a:ea typeface="ＭＳ Ｐゴシック" pitchFamily="-65" charset="-128"/>
                <a:cs typeface="Arial" charset="0"/>
              </a:rPr>
              <a:t> these stories?</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Through a number of analysis sessions.</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Roles,</a:t>
            </a:r>
            <a:r>
              <a:rPr lang="en-US" sz="1200" kern="1200" baseline="0" dirty="0" smtClean="0">
                <a:solidFill>
                  <a:schemeClr val="tx1"/>
                </a:solidFill>
                <a:latin typeface="+mn-lt"/>
                <a:ea typeface="ＭＳ Ｐゴシック" pitchFamily="-65" charset="-128"/>
                <a:cs typeface="Arial" charset="0"/>
              </a:rPr>
              <a:t> the first part of our story template.</a:t>
            </a:r>
            <a:endParaRPr lang="en-US" sz="1200" kern="1200" dirty="0" smtClean="0">
              <a:solidFill>
                <a:schemeClr val="tx1"/>
              </a:solidFill>
              <a:latin typeface="+mn-lt"/>
              <a:ea typeface="ＭＳ Ｐゴシック" pitchFamily="-65" charset="-128"/>
              <a:cs typeface="Arial" charset="0"/>
            </a:endParaRP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Roles define</a:t>
            </a:r>
            <a:r>
              <a:rPr lang="en-US" sz="1200" kern="1200" baseline="0" dirty="0" smtClean="0">
                <a:solidFill>
                  <a:schemeClr val="tx1"/>
                </a:solidFill>
                <a:latin typeface="+mn-lt"/>
                <a:ea typeface="ＭＳ Ｐゴシック" pitchFamily="-65" charset="-128"/>
                <a:cs typeface="Arial" charset="0"/>
              </a:rPr>
              <a:t> a set of </a:t>
            </a:r>
            <a:r>
              <a:rPr lang="en-US" sz="1200" b="1" kern="1200" baseline="0" dirty="0" smtClean="0">
                <a:solidFill>
                  <a:schemeClr val="tx1"/>
                </a:solidFill>
                <a:latin typeface="+mn-lt"/>
                <a:ea typeface="ＭＳ Ｐゴシック" pitchFamily="-65" charset="-128"/>
                <a:cs typeface="Arial" charset="0"/>
              </a:rPr>
              <a:t>actions and permissions</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Initially identified during inception.  Can be added, eliminated.</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One person may fulfill multiple roles </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Consider Fred</a:t>
            </a:r>
            <a:r>
              <a:rPr lang="en-US" sz="1200" kern="1200" baseline="0" dirty="0" smtClean="0">
                <a:solidFill>
                  <a:schemeClr val="tx1"/>
                </a:solidFill>
                <a:latin typeface="+mn-lt"/>
                <a:ea typeface="ＭＳ Ｐゴシック" pitchFamily="-65" charset="-128"/>
                <a:cs typeface="Arial" charset="0"/>
              </a:rPr>
              <a:t>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Fred is in the sales department.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Salesman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Super user for the sales automation team  [CLICK]</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Clerical or administrative work for the Customer Service group</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By discussing what these roles will likely do with the system, we get stories</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In talking about our template for user stories, the first clause is the Role clause.</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Roles, not to be confused with Personas, identify the ways in which the system will be used. Those ways reflect a particular type of user or member of an organization. There is nothing personal about a Role, and Roles need not be mutually exclusive. Further, a single individual (real or Persona) may act in or fill multiple roles, and may take on different Roles at different times.</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It is essential to identify the core set of Roles that are the subjects of stories.</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Additional Roles may be identified over time, and Roles may be combined or eliminated.</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So</a:t>
            </a:r>
            <a:r>
              <a:rPr lang="en-US" sz="1200" kern="1200" baseline="0" dirty="0" smtClean="0">
                <a:solidFill>
                  <a:schemeClr val="tx1"/>
                </a:solidFill>
                <a:latin typeface="+mn-lt"/>
                <a:ea typeface="ＭＳ Ｐゴシック" pitchFamily="-65" charset="-128"/>
                <a:cs typeface="Arial" charset="0"/>
              </a:rPr>
              <a:t> let’s consider our friend Fred here [CLICK].  Fred is in the Sales department.  Sometimes, [CLICK] Fred is a salesman, doing what salesmen do.</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Sometimes, [CLICK] because of his technical expertise, Fred is the </a:t>
            </a:r>
            <a:r>
              <a:rPr lang="en-US" sz="1200" kern="1200" baseline="0" dirty="0" err="1" smtClean="0">
                <a:solidFill>
                  <a:schemeClr val="tx1"/>
                </a:solidFill>
                <a:latin typeface="+mn-lt"/>
                <a:ea typeface="ＭＳ Ｐゴシック" pitchFamily="-65" charset="-128"/>
                <a:cs typeface="Arial" charset="0"/>
              </a:rPr>
              <a:t>superuser</a:t>
            </a:r>
            <a:r>
              <a:rPr lang="en-US" sz="1200" kern="1200" baseline="0" dirty="0" smtClean="0">
                <a:solidFill>
                  <a:schemeClr val="tx1"/>
                </a:solidFill>
                <a:latin typeface="+mn-lt"/>
                <a:ea typeface="ＭＳ Ｐゴシック" pitchFamily="-65" charset="-128"/>
                <a:cs typeface="Arial" charset="0"/>
              </a:rPr>
              <a:t> for the sales automation system.</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And sometimes, [CLICK] Fred does clerical and administrative work, like after a big trade show when he enters information about all the people that came to his company’s booth.</a:t>
            </a:r>
          </a:p>
          <a:p>
            <a:endParaRPr lang="en-US" sz="1200" kern="1200" baseline="0" dirty="0" smtClean="0">
              <a:solidFill>
                <a:schemeClr val="tx1"/>
              </a:solidFill>
              <a:latin typeface="+mn-lt"/>
              <a:ea typeface="ＭＳ Ｐゴシック" pitchFamily="-65" charset="-128"/>
              <a:cs typeface="Arial" charset="0"/>
            </a:endParaRPr>
          </a:p>
          <a:p>
            <a:r>
              <a:rPr lang="en-US" sz="1200" kern="1200" baseline="0" dirty="0" smtClean="0">
                <a:solidFill>
                  <a:schemeClr val="tx1"/>
                </a:solidFill>
                <a:latin typeface="+mn-lt"/>
                <a:ea typeface="ＭＳ Ｐゴシック" pitchFamily="-65" charset="-128"/>
                <a:cs typeface="Arial" charset="0"/>
              </a:rPr>
              <a:t>As you can see, roles are about activities and permissions, and not about people.</a:t>
            </a:r>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11</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2 primary radiators</a:t>
            </a:r>
            <a:r>
              <a:rPr lang="en-US" baseline="0" dirty="0" smtClean="0"/>
              <a:t> – Burn up and burn down</a:t>
            </a:r>
          </a:p>
          <a:p>
            <a:pPr>
              <a:buFont typeface="Arial" pitchFamily="34" charset="0"/>
              <a:buChar char="•"/>
            </a:pPr>
            <a:r>
              <a:rPr lang="en-US" baseline="0" dirty="0" smtClean="0"/>
              <a:t>Comes directly from SCRUM</a:t>
            </a:r>
          </a:p>
          <a:p>
            <a:pPr>
              <a:buFont typeface="Arial" pitchFamily="34" charset="0"/>
              <a:buChar char="•"/>
            </a:pPr>
            <a:r>
              <a:rPr lang="en-US" baseline="0" dirty="0" smtClean="0"/>
              <a:t>Same info in slightly different format</a:t>
            </a:r>
          </a:p>
          <a:p>
            <a:pPr>
              <a:buFont typeface="Arial" pitchFamily="34" charset="0"/>
              <a:buChar char="•"/>
            </a:pPr>
            <a:r>
              <a:rPr lang="en-US" baseline="0" dirty="0" smtClean="0"/>
              <a:t>What we have to do [CLICK]</a:t>
            </a:r>
          </a:p>
          <a:p>
            <a:pPr>
              <a:buFont typeface="Arial" pitchFamily="34" charset="0"/>
              <a:buChar char="•"/>
            </a:pPr>
            <a:r>
              <a:rPr lang="en-US" baseline="0" dirty="0" smtClean="0"/>
              <a:t>And when we are done  [CLICK]</a:t>
            </a:r>
          </a:p>
          <a:p>
            <a:pPr>
              <a:buFont typeface="Arial" pitchFamily="34" charset="0"/>
              <a:buChar char="•"/>
            </a:pPr>
            <a:r>
              <a:rPr lang="en-US" baseline="0" dirty="0" smtClean="0"/>
              <a:t>Release and/or iteration level charts</a:t>
            </a:r>
            <a:endParaRPr lang="en-US" dirty="0" smtClean="0"/>
          </a:p>
          <a:p>
            <a:endParaRPr lang="en-US" dirty="0" smtClean="0"/>
          </a:p>
          <a:p>
            <a:endParaRPr lang="en-US" dirty="0" smtClean="0"/>
          </a:p>
          <a:p>
            <a:r>
              <a:rPr lang="en-US" dirty="0" smtClean="0"/>
              <a:t>---------------------------------------------------------------------------------------------------</a:t>
            </a:r>
          </a:p>
          <a:p>
            <a:r>
              <a:rPr lang="en-US" dirty="0" smtClean="0"/>
              <a:t>There are two primary reports that are used by Agile teams: the Burn Down chart, and the Burn Up Chart.  The Burn Down chart comes</a:t>
            </a:r>
            <a:r>
              <a:rPr lang="en-US" baseline="0" dirty="0" smtClean="0"/>
              <a:t> directly from Scrum.  Both charts represent the same information, fundamentally, but in a slightly different presentation.</a:t>
            </a:r>
          </a:p>
          <a:p>
            <a:endParaRPr lang="en-US" baseline="0" dirty="0" smtClean="0"/>
          </a:p>
          <a:p>
            <a:r>
              <a:rPr lang="en-US" baseline="0" dirty="0" smtClean="0"/>
              <a:t>The Burn Down chart approach is to start with the assumption that we know how much work we have to do [CLICK], and that we know we’re done when there’s nothing left to do [CLICK].  This is used for release level reporting, and is based on the practice of identifying all stories to be done during this release, and assuming that there will be no changes.  While it is adaptable, and can accommodate changes in scope, it is not as clear, in our estimation, as…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110</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3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Burn-Up Chart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 with an example of a burn-up chart</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Goal - Working</a:t>
            </a:r>
            <a:r>
              <a:rPr lang="en-US" baseline="0" dirty="0" smtClean="0"/>
              <a:t> software at the end of each iteration</a:t>
            </a:r>
          </a:p>
          <a:p>
            <a:pPr>
              <a:buFont typeface="Arial" pitchFamily="34" charset="0"/>
              <a:buChar char="•"/>
            </a:pPr>
            <a:r>
              <a:rPr lang="en-US" baseline="0" dirty="0" smtClean="0"/>
              <a:t>Showcase at the end of each iteration</a:t>
            </a:r>
          </a:p>
          <a:p>
            <a:pPr>
              <a:buFont typeface="Arial" pitchFamily="34" charset="0"/>
              <a:buChar char="•"/>
            </a:pPr>
            <a:r>
              <a:rPr lang="en-US" baseline="0" dirty="0" smtClean="0"/>
              <a:t>Not design session or brainstorming</a:t>
            </a:r>
          </a:p>
          <a:p>
            <a:pPr>
              <a:buFont typeface="Arial" pitchFamily="34" charset="0"/>
              <a:buChar char="•"/>
            </a:pPr>
            <a:r>
              <a:rPr lang="en-US" baseline="0" dirty="0" smtClean="0"/>
              <a:t>We do get feedback</a:t>
            </a:r>
          </a:p>
          <a:p>
            <a:pPr>
              <a:buFont typeface="Arial" pitchFamily="34" charset="0"/>
              <a:buChar char="•"/>
            </a:pPr>
            <a:r>
              <a:rPr lang="en-US" baseline="0" dirty="0" smtClean="0"/>
              <a:t>Feedback may turn into new stories</a:t>
            </a:r>
          </a:p>
          <a:p>
            <a:pPr>
              <a:buFont typeface="Arial" pitchFamily="34" charset="0"/>
              <a:buChar char="•"/>
            </a:pPr>
            <a:r>
              <a:rPr lang="en-US" baseline="0" dirty="0" smtClean="0"/>
              <a:t>For the chickens</a:t>
            </a:r>
          </a:p>
          <a:p>
            <a:pPr>
              <a:buFont typeface="Arial" pitchFamily="34" charset="0"/>
              <a:buChar char="•"/>
            </a:pPr>
            <a:endParaRPr lang="en-US" dirty="0" smtClean="0"/>
          </a:p>
          <a:p>
            <a:endParaRPr lang="en-US" dirty="0" smtClean="0"/>
          </a:p>
          <a:p>
            <a:r>
              <a:rPr lang="en-US" dirty="0" smtClean="0"/>
              <a:t>-------------------------------------------------------------------------------------------------</a:t>
            </a:r>
          </a:p>
          <a:p>
            <a:r>
              <a:rPr lang="en-US" dirty="0" smtClean="0"/>
              <a:t>With</a:t>
            </a:r>
            <a:r>
              <a:rPr lang="en-US" baseline="0" dirty="0" smtClean="0"/>
              <a:t> the goal of ensuring that information and knowledge are spread throughout team and stakeholders, and that the team gets valuable feedback as early as possible, we follow each Iteration with a showcase.</a:t>
            </a:r>
          </a:p>
          <a:p>
            <a:endParaRPr lang="en-US" baseline="0" dirty="0" smtClean="0"/>
          </a:p>
          <a:p>
            <a:r>
              <a:rPr lang="en-US" baseline="0" dirty="0" smtClean="0"/>
              <a:t>During the showcase, we show what has been done during the Iteration just completed.  This is not a design session, nor a brainstorming session.  The purpose of the showcase is to say “here’s what we’ve gotten done” and to solicit input from the participants.  It is not unusual for additional stories to be generated as a result of the showcase, as stakeholders gain a greater understanding of what is actually being delivered and the value that goes with that.</a:t>
            </a:r>
          </a:p>
          <a:p>
            <a:endParaRPr lang="en-US" baseline="0" dirty="0" smtClean="0"/>
          </a:p>
          <a:p>
            <a:r>
              <a:rPr lang="en-US" baseline="0" dirty="0" smtClean="0"/>
              <a:t>This is not to say that we don’t share what we’re doing prior to the showcase.  It’s that the showcase is the time when we say “this is what we’ve gotten done” and actively seek feedback from stakeholders who are not normally involved on a daily basis – the Chickens.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112</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Not unique</a:t>
            </a:r>
            <a:r>
              <a:rPr lang="en-US" baseline="0" dirty="0" smtClean="0"/>
              <a:t> to Agile – Risk and issue tracking</a:t>
            </a:r>
          </a:p>
          <a:p>
            <a:pPr>
              <a:buFont typeface="Arial" pitchFamily="34" charset="0"/>
              <a:buChar char="•"/>
            </a:pPr>
            <a:r>
              <a:rPr lang="en-US" baseline="0" dirty="0" smtClean="0"/>
              <a:t>The many additional ways to identify risk</a:t>
            </a:r>
          </a:p>
          <a:p>
            <a:pPr lvl="1">
              <a:buFont typeface="Arial" pitchFamily="34" charset="0"/>
              <a:buChar char="•"/>
            </a:pPr>
            <a:r>
              <a:rPr lang="en-US" baseline="0" dirty="0" smtClean="0"/>
              <a:t>Showcases</a:t>
            </a:r>
          </a:p>
          <a:p>
            <a:pPr lvl="1">
              <a:buFont typeface="Arial" pitchFamily="34" charset="0"/>
              <a:buChar char="•"/>
            </a:pPr>
            <a:r>
              <a:rPr lang="en-US" baseline="0" dirty="0" smtClean="0"/>
              <a:t>Customer collaboration</a:t>
            </a:r>
          </a:p>
          <a:p>
            <a:pPr lvl="1">
              <a:buFont typeface="Arial" pitchFamily="34" charset="0"/>
              <a:buChar char="•"/>
            </a:pPr>
            <a:r>
              <a:rPr lang="en-US" baseline="0" dirty="0" smtClean="0"/>
              <a:t>Daily </a:t>
            </a:r>
            <a:r>
              <a:rPr lang="en-US" baseline="0" dirty="0" err="1" smtClean="0"/>
              <a:t>standups</a:t>
            </a:r>
            <a:endParaRPr lang="en-US" baseline="0" dirty="0" smtClean="0"/>
          </a:p>
          <a:p>
            <a:pPr lvl="1">
              <a:buFont typeface="Arial" pitchFamily="34" charset="0"/>
              <a:buChar char="•"/>
            </a:pPr>
            <a:r>
              <a:rPr lang="en-US" baseline="0" dirty="0" smtClean="0"/>
              <a:t>Planning meetings</a:t>
            </a:r>
          </a:p>
          <a:p>
            <a:pPr lvl="0">
              <a:buFont typeface="Arial" pitchFamily="34" charset="0"/>
              <a:buChar char="•"/>
            </a:pPr>
            <a:r>
              <a:rPr lang="en-US" baseline="0" dirty="0" smtClean="0"/>
              <a:t>Mingle risk tracking example</a:t>
            </a:r>
            <a:endParaRPr lang="en-US" dirty="0" smtClean="0"/>
          </a:p>
          <a:p>
            <a:endParaRPr lang="en-US" dirty="0" smtClean="0"/>
          </a:p>
          <a:p>
            <a:r>
              <a:rPr lang="en-US" dirty="0" smtClean="0"/>
              <a:t>---------------------------------------------------------------------------------------------------------------</a:t>
            </a:r>
          </a:p>
          <a:p>
            <a:r>
              <a:rPr lang="en-US" dirty="0" smtClean="0"/>
              <a:t>We’re almost there!</a:t>
            </a:r>
          </a:p>
          <a:p>
            <a:endParaRPr lang="en-US" dirty="0" smtClean="0"/>
          </a:p>
          <a:p>
            <a:r>
              <a:rPr lang="en-US" dirty="0" smtClean="0"/>
              <a:t>Every undertaking</a:t>
            </a:r>
            <a:r>
              <a:rPr lang="en-US" baseline="0" dirty="0" smtClean="0"/>
              <a:t> has risks and issues.  Risks are forward looking – things that </a:t>
            </a:r>
            <a:r>
              <a:rPr lang="en-US" i="1" baseline="0" dirty="0" smtClean="0"/>
              <a:t>might </a:t>
            </a:r>
            <a:r>
              <a:rPr lang="en-US" baseline="0" dirty="0" smtClean="0"/>
              <a:t>happen.  Issues are backward-looking – things that </a:t>
            </a:r>
            <a:r>
              <a:rPr lang="en-US" i="1" baseline="0" dirty="0" smtClean="0"/>
              <a:t>have </a:t>
            </a:r>
            <a:r>
              <a:rPr lang="en-US" baseline="0" dirty="0" smtClean="0"/>
              <a:t>happened.</a:t>
            </a:r>
          </a:p>
          <a:p>
            <a:endParaRPr lang="en-US" baseline="0" dirty="0" smtClean="0"/>
          </a:p>
          <a:p>
            <a:r>
              <a:rPr lang="en-US" baseline="0" dirty="0" smtClean="0"/>
              <a:t>Agile teams make every effort to identify risks – things that could get in the way of successfully completing the project.  When possible, mitigation strategies will be identified and put in place. This means that we might be able to avoid the risk if we take the right steps.  On the other hand, some risks cannot be avoided – they </a:t>
            </a:r>
            <a:r>
              <a:rPr lang="en-US" i="1" baseline="0" dirty="0" smtClean="0"/>
              <a:t>will</a:t>
            </a:r>
            <a:r>
              <a:rPr lang="en-US" i="0" baseline="0" dirty="0" smtClean="0"/>
              <a:t> become issues, it’s just a matter of when.  However, by thinking them through and identifying them in advance, we can be far more prepared.</a:t>
            </a:r>
          </a:p>
          <a:p>
            <a:endParaRPr lang="en-US" i="0" baseline="0" dirty="0" smtClean="0"/>
          </a:p>
          <a:p>
            <a:r>
              <a:rPr lang="en-US" i="0" baseline="0" dirty="0" smtClean="0"/>
              <a:t>We record risks and issues so that we can be sure not to lose the benefit of the thinking that went into the process.  On this slide, you see a risk log being maintained in Mingle.</a:t>
            </a:r>
          </a:p>
          <a:p>
            <a:endParaRPr lang="en-US" i="0" baseline="0" dirty="0" smtClean="0"/>
          </a:p>
          <a:p>
            <a:r>
              <a:rPr lang="en-US" i="0" baseline="0" dirty="0" smtClean="0"/>
              <a:t>Whether you use Mingle, Excel, or a card wall to record and track your risks and issues, record and track them you must.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113</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41093" indent="-241093">
              <a:buNone/>
            </a:pPr>
            <a:endParaRPr lang="en-US" sz="2100" b="0" dirty="0" smtClean="0">
              <a:solidFill>
                <a:schemeClr val="tx1"/>
              </a:solidFill>
              <a:latin typeface="Helvetica" pitchFamily="-109" charset="0"/>
              <a:ea typeface="Helvetica" pitchFamily="-109" charset="0"/>
              <a:cs typeface="Helvetica" pitchFamily="-109" charset="0"/>
              <a:sym typeface="Helvetica" pitchFamily="-109"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114</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115</a:t>
            </a:fld>
            <a:endParaRPr lang="en-US"/>
          </a:p>
        </p:txBody>
      </p:sp>
    </p:spTree>
    <p:extLst>
      <p:ext uri="{BB962C8B-B14F-4D97-AF65-F5344CB8AC3E}">
        <p14:creationId xmlns:p14="http://schemas.microsoft.com/office/powerpoint/2010/main" val="81200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5/9/12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5/9/12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FF9900"/>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FF6600"/>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extLst>
      <p:ext uri="{BB962C8B-B14F-4D97-AF65-F5344CB8AC3E}">
        <p14:creationId xmlns:p14="http://schemas.microsoft.com/office/powerpoint/2010/main" val="219472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5/9/12</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5/9/12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5/9/12</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5/9/12</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5/9/12</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5/9/12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5/9/12</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Lst>
  <p:transition xmlns:p14="http://schemas.microsoft.com/office/powerpoint/2010/main" spd="slow">
    <p:fade thruBlk="1"/>
  </p:transition>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dannorth.net/introducing-bdd"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74.jpeg"/><Relationship Id="rId5" Type="http://schemas.openxmlformats.org/officeDocument/2006/relationships/image" Target="../media/image75.jpeg"/><Relationship Id="rId6" Type="http://schemas.openxmlformats.org/officeDocument/2006/relationships/image" Target="../media/image76.jpeg"/><Relationship Id="rId7" Type="http://schemas.openxmlformats.org/officeDocument/2006/relationships/image" Target="../media/image77.jpeg"/><Relationship Id="rId8" Type="http://schemas.openxmlformats.org/officeDocument/2006/relationships/image" Target="../media/image78.jpeg"/><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79.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80.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81.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107.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0.jpeg"/><Relationship Id="rId5" Type="http://schemas.openxmlformats.org/officeDocument/2006/relationships/chart" Target="../charts/chart1.xml"/><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83.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84.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8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8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87.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8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image" Target="../media/image42.jpeg"/><Relationship Id="rId8" Type="http://schemas.openxmlformats.org/officeDocument/2006/relationships/image" Target="../media/image43.jpeg"/><Relationship Id="rId9"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48.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jpe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57.jpe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57.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5" Type="http://schemas.openxmlformats.org/officeDocument/2006/relationships/image" Target="../media/image71.jpe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Planning and Managing the </a:t>
            </a:r>
            <a:r>
              <a:rPr lang="en-US" dirty="0" smtClean="0"/>
              <a:t>Project</a:t>
            </a:r>
            <a:endParaRPr lang="en-US" dirty="0"/>
          </a:p>
        </p:txBody>
      </p:sp>
      <p:sp>
        <p:nvSpPr>
          <p:cNvPr id="3" name="Subtitle 2"/>
          <p:cNvSpPr>
            <a:spLocks noGrp="1"/>
          </p:cNvSpPr>
          <p:nvPr>
            <p:ph type="subTitle" idx="1"/>
          </p:nvPr>
        </p:nvSpPr>
        <p:spPr/>
        <p:txBody>
          <a:bodyPr/>
          <a:lstStyle/>
          <a:p>
            <a:r>
              <a:rPr lang="en-US" dirty="0"/>
              <a:t>A Module in Agile Fundamentals</a:t>
            </a:r>
          </a:p>
          <a:p>
            <a:endParaRPr lang="en-US" dirty="0"/>
          </a:p>
        </p:txBody>
      </p:sp>
    </p:spTree>
    <p:extLst>
      <p:ext uri="{BB962C8B-B14F-4D97-AF65-F5344CB8AC3E}">
        <p14:creationId xmlns:p14="http://schemas.microsoft.com/office/powerpoint/2010/main" val="22716503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pPr eaLnBrk="1" hangingPunct="1">
              <a:defRPr/>
            </a:pPr>
            <a:r>
              <a:rPr lang="en-US"/>
              <a:t>Acceptance Criteria</a:t>
            </a:r>
          </a:p>
        </p:txBody>
      </p:sp>
      <p:sp>
        <p:nvSpPr>
          <p:cNvPr id="2" name="Content Placeholder 1"/>
          <p:cNvSpPr>
            <a:spLocks noGrp="1"/>
          </p:cNvSpPr>
          <p:nvPr>
            <p:ph idx="1"/>
          </p:nvPr>
        </p:nvSpPr>
        <p:spPr/>
        <p:txBody>
          <a:bodyPr>
            <a:normAutofit/>
          </a:bodyPr>
          <a:lstStyle/>
          <a:p>
            <a:r>
              <a:rPr lang="en-US" dirty="0">
                <a:latin typeface="Calibri" pitchFamily="34" charset="0"/>
                <a:cs typeface="Calibri" pitchFamily="34" charset="0"/>
              </a:rPr>
              <a:t>The </a:t>
            </a:r>
            <a:r>
              <a:rPr lang="en-US" b="1" dirty="0">
                <a:latin typeface="Calibri" pitchFamily="34" charset="0"/>
                <a:cs typeface="Calibri" pitchFamily="34" charset="0"/>
              </a:rPr>
              <a:t>Context</a:t>
            </a:r>
            <a:r>
              <a:rPr lang="en-US" dirty="0">
                <a:latin typeface="Calibri" pitchFamily="34" charset="0"/>
                <a:cs typeface="Calibri" pitchFamily="34" charset="0"/>
              </a:rPr>
              <a:t>: Given…</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Event</a:t>
            </a:r>
            <a:r>
              <a:rPr lang="en-US" sz="3200" dirty="0">
                <a:solidFill>
                  <a:schemeClr val="tx1"/>
                </a:solidFill>
                <a:latin typeface="Calibri" pitchFamily="34" charset="0"/>
                <a:ea typeface="Arial" pitchFamily="-112" charset="0"/>
                <a:cs typeface="Calibri" pitchFamily="34" charset="0"/>
                <a:sym typeface="Arial" pitchFamily="-112" charset="0"/>
              </a:rPr>
              <a:t>: When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r>
              <a:rPr lang="en-US" sz="3200" dirty="0">
                <a:solidFill>
                  <a:schemeClr val="tx1"/>
                </a:solidFill>
                <a:latin typeface="Calibri" pitchFamily="34" charset="0"/>
                <a:ea typeface="Arial" pitchFamily="-112" charset="0"/>
                <a:cs typeface="Calibri" pitchFamily="34" charset="0"/>
                <a:sym typeface="Arial" pitchFamily="-112" charset="0"/>
              </a:rPr>
              <a:t>The </a:t>
            </a:r>
            <a:r>
              <a:rPr lang="en-US" sz="3200" b="1" dirty="0">
                <a:solidFill>
                  <a:schemeClr val="tx1"/>
                </a:solidFill>
                <a:latin typeface="Calibri" pitchFamily="34" charset="0"/>
                <a:ea typeface="Arial" pitchFamily="-112" charset="0"/>
                <a:cs typeface="Calibri" pitchFamily="34" charset="0"/>
                <a:sym typeface="Arial" pitchFamily="-112" charset="0"/>
              </a:rPr>
              <a:t>Outcomes</a:t>
            </a:r>
            <a:r>
              <a:rPr lang="en-US" sz="3200" dirty="0">
                <a:solidFill>
                  <a:schemeClr val="tx1"/>
                </a:solidFill>
                <a:latin typeface="Calibri" pitchFamily="34" charset="0"/>
                <a:ea typeface="Arial" pitchFamily="-112" charset="0"/>
                <a:cs typeface="Calibri" pitchFamily="34" charset="0"/>
                <a:sym typeface="Arial" pitchFamily="-112" charset="0"/>
              </a:rPr>
              <a:t>: Then</a:t>
            </a:r>
            <a:r>
              <a:rPr lang="en-US" sz="3200" dirty="0" smtClean="0">
                <a:solidFill>
                  <a:schemeClr val="tx1"/>
                </a:solidFill>
                <a:latin typeface="Calibri" pitchFamily="34" charset="0"/>
                <a:ea typeface="Arial" pitchFamily="-112" charset="0"/>
                <a:cs typeface="Calibri" pitchFamily="34" charset="0"/>
                <a:sym typeface="Arial" pitchFamily="-112" charset="0"/>
              </a:rPr>
              <a:t>…</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pPr>
              <a:spcBef>
                <a:spcPts val="663"/>
              </a:spcBef>
              <a:buNone/>
              <a:defRPr/>
            </a:pPr>
            <a:r>
              <a:rPr lang="en-US" sz="2000" dirty="0" smtClean="0">
                <a:solidFill>
                  <a:schemeClr val="tx1"/>
                </a:solidFill>
                <a:ea typeface="Bradley Hand ITC TT-Bold" pitchFamily="-112" charset="0"/>
                <a:sym typeface="Bradley Hand ITC TT-Bold" pitchFamily="-112" charset="0"/>
              </a:rPr>
              <a:t>Given </a:t>
            </a:r>
            <a:r>
              <a:rPr lang="en-US" sz="2000" dirty="0">
                <a:solidFill>
                  <a:schemeClr val="tx1"/>
                </a:solidFill>
                <a:ea typeface="Bradley Hand ITC TT-Bold" pitchFamily="-112" charset="0"/>
                <a:sym typeface="Bradley Hand ITC TT-Bold" pitchFamily="-112" charset="0"/>
              </a:rPr>
              <a:t>that the user is not logged in</a:t>
            </a:r>
            <a:endParaRPr lang="en-US" sz="2000" dirty="0">
              <a:solidFill>
                <a:schemeClr val="tx1"/>
              </a:solidFill>
              <a:ea typeface="Arial" pitchFamily="-112" charset="0"/>
              <a:sym typeface="Arial" pitchFamily="-112" charset="0"/>
            </a:endParaRPr>
          </a:p>
          <a:p>
            <a:pPr>
              <a:spcBef>
                <a:spcPts val="663"/>
              </a:spcBef>
              <a:buNone/>
              <a:defRPr/>
            </a:pPr>
            <a:r>
              <a:rPr lang="en-US" sz="2000" dirty="0">
                <a:solidFill>
                  <a:schemeClr val="tx1"/>
                </a:solidFill>
                <a:ea typeface="Bradley Hand ITC TT-Bold" pitchFamily="-112" charset="0"/>
                <a:sym typeface="Bradley Hand ITC TT-Bold" pitchFamily="-112" charset="0"/>
              </a:rPr>
              <a:t>When the user clicks on the Shopping Cart link</a:t>
            </a:r>
            <a:endParaRPr lang="en-US" sz="2000" dirty="0">
              <a:solidFill>
                <a:schemeClr val="tx1"/>
              </a:solidFill>
              <a:ea typeface="Arial" pitchFamily="-112" charset="0"/>
              <a:sym typeface="Arial" pitchFamily="-112" charset="0"/>
            </a:endParaRPr>
          </a:p>
          <a:p>
            <a:pPr>
              <a:spcBef>
                <a:spcPts val="663"/>
              </a:spcBef>
              <a:buNone/>
              <a:defRPr/>
            </a:pPr>
            <a:r>
              <a:rPr lang="en-US" sz="2000" dirty="0">
                <a:solidFill>
                  <a:schemeClr val="tx1"/>
                </a:solidFill>
                <a:ea typeface="Bradley Hand ITC TT-Bold" pitchFamily="-112" charset="0"/>
                <a:sym typeface="Bradley Hand ITC TT-Bold" pitchFamily="-112" charset="0"/>
              </a:rPr>
              <a:t>Then they should be required to log in</a:t>
            </a: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sz="3200" dirty="0">
              <a:solidFill>
                <a:schemeClr val="tx1"/>
              </a:solidFill>
              <a:latin typeface="Calibri" pitchFamily="34" charset="0"/>
              <a:ea typeface="Arial" pitchFamily="-112" charset="0"/>
              <a:cs typeface="Calibri" pitchFamily="34" charset="0"/>
              <a:sym typeface="Arial" pitchFamily="-112" charset="0"/>
            </a:endParaRPr>
          </a:p>
          <a:p>
            <a:endParaRPr lang="en-US" dirty="0">
              <a:latin typeface="Calibri" pitchFamily="34" charset="0"/>
              <a:cs typeface="Calibri" pitchFamily="34" charset="0"/>
            </a:endParaRPr>
          </a:p>
        </p:txBody>
      </p:sp>
      <p:sp>
        <p:nvSpPr>
          <p:cNvPr id="26632" name="Rectangle 8"/>
          <p:cNvSpPr>
            <a:spLocks/>
          </p:cNvSpPr>
          <p:nvPr/>
        </p:nvSpPr>
        <p:spPr bwMode="auto">
          <a:xfrm>
            <a:off x="1436688" y="5943600"/>
            <a:ext cx="6097587" cy="292100"/>
          </a:xfrm>
          <a:prstGeom prst="rect">
            <a:avLst/>
          </a:prstGeom>
          <a:noFill/>
          <a:ln w="12700" cap="rnd">
            <a:noFill/>
            <a:round/>
            <a:headEnd/>
            <a:tailEnd/>
          </a:ln>
        </p:spPr>
        <p:txBody>
          <a:bodyPr wrap="none" lIns="38100" tIns="38100" rIns="38100" bIns="38100">
            <a:prstTxWarp prst="textNoShape">
              <a:avLst/>
            </a:prstTxWarp>
            <a:spAutoFit/>
          </a:bodyPr>
          <a:lstStyle/>
          <a:p>
            <a:pPr>
              <a:spcBef>
                <a:spcPts val="475"/>
              </a:spcBef>
            </a:pPr>
            <a:r>
              <a:rPr lang="en-US" sz="1600" i="1" dirty="0">
                <a:solidFill>
                  <a:srgbClr val="B3B3B3"/>
                </a:solidFill>
                <a:latin typeface="Arial" pitchFamily="-112" charset="0"/>
                <a:ea typeface="Arial" pitchFamily="-112" charset="0"/>
                <a:cs typeface="Arial" pitchFamily="-112" charset="0"/>
                <a:sym typeface="Arial" pitchFamily="-112" charset="0"/>
              </a:rPr>
              <a:t>Reference: Dan North’s Blog @ </a:t>
            </a:r>
            <a:r>
              <a:rPr lang="en-US" sz="1600" i="1" u="sng" dirty="0">
                <a:solidFill>
                  <a:srgbClr val="B3B3B3"/>
                </a:solidFill>
                <a:latin typeface="Arial" pitchFamily="-112" charset="0"/>
                <a:ea typeface="Arial" pitchFamily="-112" charset="0"/>
                <a:cs typeface="Arial" pitchFamily="-112" charset="0"/>
                <a:sym typeface="Arial" pitchFamily="-112" charset="0"/>
                <a:hlinkClick r:id="rId3"/>
              </a:rPr>
              <a:t>http://dannorth.net/introducing-bdd</a:t>
            </a:r>
            <a:endParaRPr lang="en-US" sz="1600" i="1" u="sng" dirty="0">
              <a:solidFill>
                <a:srgbClr val="B3B3B3"/>
              </a:solidFill>
              <a:latin typeface="Arial" pitchFamily="-112" charset="0"/>
              <a:ea typeface="Arial" pitchFamily="-112" charset="0"/>
              <a:cs typeface="Arial" pitchFamily="-112" charset="0"/>
              <a:sym typeface="Arial" pitchFamily="-112" charset="0"/>
            </a:endParaRPr>
          </a:p>
        </p:txBody>
      </p:sp>
    </p:spTree>
    <p:extLst>
      <p:ext uri="{BB962C8B-B14F-4D97-AF65-F5344CB8AC3E}">
        <p14:creationId xmlns:p14="http://schemas.microsoft.com/office/powerpoint/2010/main" val="2175166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and Incremental</a:t>
            </a:r>
            <a:endParaRPr lang="en-US" dirty="0"/>
          </a:p>
        </p:txBody>
      </p:sp>
      <p:grpSp>
        <p:nvGrpSpPr>
          <p:cNvPr id="4" name="Group 11"/>
          <p:cNvGrpSpPr/>
          <p:nvPr/>
        </p:nvGrpSpPr>
        <p:grpSpPr>
          <a:xfrm>
            <a:off x="0" y="1819656"/>
            <a:ext cx="9150096" cy="4581144"/>
            <a:chOff x="0" y="1591056"/>
            <a:chExt cx="9150096" cy="4581144"/>
          </a:xfrm>
        </p:grpSpPr>
        <p:pic>
          <p:nvPicPr>
            <p:cNvPr id="5" name="Picture 4" descr="doc-17.jpg"/>
            <p:cNvPicPr>
              <a:picLocks noChangeAspect="1"/>
            </p:cNvPicPr>
            <p:nvPr/>
          </p:nvPicPr>
          <p:blipFill>
            <a:blip r:embed="rId3"/>
            <a:stretch>
              <a:fillRect/>
            </a:stretch>
          </p:blipFill>
          <p:spPr>
            <a:xfrm>
              <a:off x="0" y="1595628"/>
              <a:ext cx="3054096" cy="2290572"/>
            </a:xfrm>
            <a:prstGeom prst="rect">
              <a:avLst/>
            </a:prstGeom>
          </p:spPr>
        </p:pic>
        <p:pic>
          <p:nvPicPr>
            <p:cNvPr id="6" name="Picture 5" descr="doc-19.jpg"/>
            <p:cNvPicPr>
              <a:picLocks noChangeAspect="1"/>
            </p:cNvPicPr>
            <p:nvPr/>
          </p:nvPicPr>
          <p:blipFill>
            <a:blip r:embed="rId4"/>
            <a:stretch>
              <a:fillRect/>
            </a:stretch>
          </p:blipFill>
          <p:spPr>
            <a:xfrm>
              <a:off x="3041904" y="1591056"/>
              <a:ext cx="3054096" cy="2290572"/>
            </a:xfrm>
            <a:prstGeom prst="rect">
              <a:avLst/>
            </a:prstGeom>
          </p:spPr>
        </p:pic>
        <p:pic>
          <p:nvPicPr>
            <p:cNvPr id="7" name="Picture 6" descr="doc-20.jpg"/>
            <p:cNvPicPr>
              <a:picLocks noChangeAspect="1"/>
            </p:cNvPicPr>
            <p:nvPr/>
          </p:nvPicPr>
          <p:blipFill>
            <a:blip r:embed="rId5"/>
            <a:stretch>
              <a:fillRect/>
            </a:stretch>
          </p:blipFill>
          <p:spPr>
            <a:xfrm>
              <a:off x="6096000" y="1595628"/>
              <a:ext cx="3054096" cy="2290572"/>
            </a:xfrm>
            <a:prstGeom prst="rect">
              <a:avLst/>
            </a:prstGeom>
          </p:spPr>
        </p:pic>
        <p:pic>
          <p:nvPicPr>
            <p:cNvPr id="8" name="Picture 7" descr="doc-21.jpg"/>
            <p:cNvPicPr>
              <a:picLocks noChangeAspect="1"/>
            </p:cNvPicPr>
            <p:nvPr/>
          </p:nvPicPr>
          <p:blipFill>
            <a:blip r:embed="rId6"/>
            <a:stretch>
              <a:fillRect/>
            </a:stretch>
          </p:blipFill>
          <p:spPr>
            <a:xfrm>
              <a:off x="0" y="3881628"/>
              <a:ext cx="3054096" cy="2290572"/>
            </a:xfrm>
            <a:prstGeom prst="rect">
              <a:avLst/>
            </a:prstGeom>
          </p:spPr>
        </p:pic>
        <p:pic>
          <p:nvPicPr>
            <p:cNvPr id="9" name="Picture 8" descr="doc-22.jpg"/>
            <p:cNvPicPr>
              <a:picLocks noChangeAspect="1"/>
            </p:cNvPicPr>
            <p:nvPr/>
          </p:nvPicPr>
          <p:blipFill>
            <a:blip r:embed="rId7"/>
            <a:stretch>
              <a:fillRect/>
            </a:stretch>
          </p:blipFill>
          <p:spPr>
            <a:xfrm>
              <a:off x="3048000" y="3881628"/>
              <a:ext cx="3054096" cy="2290572"/>
            </a:xfrm>
            <a:prstGeom prst="rect">
              <a:avLst/>
            </a:prstGeom>
          </p:spPr>
        </p:pic>
        <p:pic>
          <p:nvPicPr>
            <p:cNvPr id="10" name="Picture 9" descr="doc-23.jpg"/>
            <p:cNvPicPr>
              <a:picLocks noChangeAspect="1"/>
            </p:cNvPicPr>
            <p:nvPr/>
          </p:nvPicPr>
          <p:blipFill>
            <a:blip r:embed="rId8"/>
            <a:stretch>
              <a:fillRect/>
            </a:stretch>
          </p:blipFill>
          <p:spPr>
            <a:xfrm>
              <a:off x="6089904" y="3881628"/>
              <a:ext cx="3054096" cy="2290572"/>
            </a:xfrm>
            <a:prstGeom prst="rect">
              <a:avLst/>
            </a:prstGeom>
          </p:spPr>
        </p:pic>
      </p:gr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143000"/>
          </a:xfrm>
        </p:spPr>
        <p:txBody>
          <a:bodyPr/>
          <a:lstStyle/>
          <a:p>
            <a:r>
              <a:rPr lang="en-US" dirty="0" smtClean="0"/>
              <a:t>Daily Stand-Up</a:t>
            </a:r>
            <a:endParaRPr lang="en-US" dirty="0"/>
          </a:p>
        </p:txBody>
      </p:sp>
      <p:pic>
        <p:nvPicPr>
          <p:cNvPr id="6" name="Picture 5" descr="5b.jpg"/>
          <p:cNvPicPr>
            <a:picLocks noChangeAspect="1"/>
          </p:cNvPicPr>
          <p:nvPr/>
        </p:nvPicPr>
        <p:blipFill>
          <a:blip r:embed="rId3">
            <a:clrChange>
              <a:clrFrom>
                <a:srgbClr val="FFFFFF"/>
              </a:clrFrom>
              <a:clrTo>
                <a:srgbClr val="FFFFFF">
                  <a:alpha val="0"/>
                </a:srgbClr>
              </a:clrTo>
            </a:clrChange>
          </a:blip>
          <a:stretch>
            <a:fillRect/>
          </a:stretch>
        </p:blipFill>
        <p:spPr>
          <a:xfrm>
            <a:off x="0" y="609600"/>
            <a:ext cx="9144000" cy="6263816"/>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_scene.jpg"/>
          <p:cNvPicPr>
            <a:picLocks noChangeAspect="1"/>
          </p:cNvPicPr>
          <p:nvPr/>
        </p:nvPicPr>
        <p:blipFill>
          <a:blip r:embed="rId3">
            <a:clrChange>
              <a:clrFrom>
                <a:srgbClr val="FEFEFE"/>
              </a:clrFrom>
              <a:clrTo>
                <a:srgbClr val="FEFEFE">
                  <a:alpha val="0"/>
                </a:srgbClr>
              </a:clrTo>
            </a:clrChange>
          </a:blip>
          <a:stretch>
            <a:fillRect/>
          </a:stretch>
        </p:blipFill>
        <p:spPr>
          <a:xfrm>
            <a:off x="0" y="351169"/>
            <a:ext cx="9144000" cy="6506831"/>
          </a:xfrm>
          <a:prstGeom prst="rect">
            <a:avLst/>
          </a:prstGeom>
        </p:spPr>
      </p:pic>
      <p:sp>
        <p:nvSpPr>
          <p:cNvPr id="2" name="Title 1"/>
          <p:cNvSpPr>
            <a:spLocks noGrp="1"/>
          </p:cNvSpPr>
          <p:nvPr>
            <p:ph type="title"/>
          </p:nvPr>
        </p:nvSpPr>
        <p:spPr>
          <a:xfrm>
            <a:off x="467544" y="0"/>
            <a:ext cx="8229600" cy="1143000"/>
          </a:xfrm>
        </p:spPr>
        <p:txBody>
          <a:bodyPr/>
          <a:lstStyle/>
          <a:p>
            <a:r>
              <a:rPr lang="en-US" dirty="0" smtClean="0"/>
              <a:t>Team Room: Open Conversations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6138446"/>
            <a:ext cx="7620000" cy="338554"/>
          </a:xfrm>
          <a:prstGeom prst="rect">
            <a:avLst/>
          </a:prstGeom>
        </p:spPr>
        <p:txBody>
          <a:bodyPr wrap="square">
            <a:spAutoFit/>
          </a:bodyPr>
          <a:lstStyle/>
          <a:p>
            <a:pPr algn="ctr">
              <a:buNone/>
            </a:pPr>
            <a:r>
              <a:rPr lang="en-US" sz="1600" i="1" dirty="0" smtClean="0">
                <a:solidFill>
                  <a:schemeClr val="bg1">
                    <a:lumMod val="50000"/>
                  </a:schemeClr>
                </a:solidFill>
              </a:rPr>
              <a:t>http://www.thekua.com/rant/wp-content/uploads/2006/03/StarTechnique.gif</a:t>
            </a:r>
            <a:endParaRPr lang="en-US" sz="1600" i="1" dirty="0">
              <a:solidFill>
                <a:schemeClr val="bg1">
                  <a:lumMod val="50000"/>
                </a:schemeClr>
              </a:solidFill>
            </a:endParaRPr>
          </a:p>
        </p:txBody>
      </p:sp>
      <p:pic>
        <p:nvPicPr>
          <p:cNvPr id="6" name="Picture 5" descr="18a.jpg"/>
          <p:cNvPicPr>
            <a:picLocks noChangeAspect="1"/>
          </p:cNvPicPr>
          <p:nvPr/>
        </p:nvPicPr>
        <p:blipFill>
          <a:blip r:embed="rId3"/>
          <a:stretch>
            <a:fillRect/>
          </a:stretch>
        </p:blipFill>
        <p:spPr>
          <a:xfrm>
            <a:off x="1219200" y="762000"/>
            <a:ext cx="6858000" cy="5264727"/>
          </a:xfrm>
          <a:prstGeom prst="rect">
            <a:avLst/>
          </a:prstGeom>
        </p:spPr>
      </p:pic>
      <p:sp>
        <p:nvSpPr>
          <p:cNvPr id="7" name="Rectangle 6"/>
          <p:cNvSpPr/>
          <p:nvPr/>
        </p:nvSpPr>
        <p:spPr>
          <a:xfrm>
            <a:off x="1828800" y="1676400"/>
            <a:ext cx="5715000" cy="3711786"/>
          </a:xfrm>
          <a:prstGeom prst="rect">
            <a:avLst/>
          </a:prstGeom>
          <a:solidFill>
            <a:srgbClr val="FFFFFF"/>
          </a:solidFill>
          <a:effectLst>
            <a:glow rad="228600">
              <a:schemeClr val="accent5">
                <a:alpha val="75000"/>
              </a:schemeClr>
            </a:glow>
          </a:effectLst>
        </p:spPr>
        <p:txBody>
          <a:bodyPr wrap="square">
            <a:spAutoFit/>
          </a:bodyPr>
          <a:lstStyle/>
          <a:p>
            <a:pPr>
              <a:buNone/>
            </a:pPr>
            <a:r>
              <a:rPr lang="en-US" sz="2800" dirty="0" smtClean="0"/>
              <a:t>“…a well-run retrospective can help members of a community understand the need for improvement, and motivate them to change how they go about their work.”</a:t>
            </a:r>
          </a:p>
          <a:p>
            <a:pPr>
              <a:buNone/>
            </a:pPr>
            <a:endParaRPr lang="en-US" sz="2800" dirty="0" smtClean="0"/>
          </a:p>
          <a:p>
            <a:pPr algn="r">
              <a:buNone/>
            </a:pPr>
            <a:r>
              <a:rPr lang="en-US" sz="2800" dirty="0" smtClean="0"/>
              <a:t>Norm </a:t>
            </a:r>
            <a:r>
              <a:rPr lang="en-US" sz="2800" dirty="0" err="1" smtClean="0"/>
              <a:t>Kerth</a:t>
            </a:r>
            <a:endParaRPr lang="en-US" sz="2800" dirty="0"/>
          </a:p>
        </p:txBody>
      </p:sp>
      <p:sp>
        <p:nvSpPr>
          <p:cNvPr id="8" name="Rectangle 7"/>
          <p:cNvSpPr/>
          <p:nvPr/>
        </p:nvSpPr>
        <p:spPr>
          <a:xfrm>
            <a:off x="1295400" y="1371600"/>
            <a:ext cx="6629400" cy="4339650"/>
          </a:xfrm>
          <a:prstGeom prst="rect">
            <a:avLst/>
          </a:prstGeom>
          <a:solidFill>
            <a:srgbClr val="FFFFFF"/>
          </a:solidFill>
          <a:effectLst>
            <a:glow rad="228600">
              <a:schemeClr val="accent5">
                <a:alpha val="75000"/>
              </a:schemeClr>
            </a:glow>
          </a:effectLst>
        </p:spPr>
        <p:txBody>
          <a:bodyPr wrap="square">
            <a:spAutoFit/>
          </a:bodyPr>
          <a:lstStyle/>
          <a:p>
            <a:pPr>
              <a:buNone/>
            </a:pPr>
            <a:r>
              <a:rPr lang="en-US" sz="3000" dirty="0" smtClean="0">
                <a:latin typeface="Calibri" pitchFamily="34" charset="0"/>
                <a:cs typeface="Calibri" pitchFamily="34" charset="0"/>
              </a:rPr>
              <a:t>“Whether you are using Agile methods or more traditional incremental or iterative development, your team has an opportunity to reflect at the end of every increment and identify changes and improvements that will increase the quality of the product and the work life of team members.”</a:t>
            </a:r>
          </a:p>
          <a:p>
            <a:pPr algn="r">
              <a:buNone/>
            </a:pPr>
            <a:r>
              <a:rPr lang="en-US" sz="3000" dirty="0" smtClean="0">
                <a:latin typeface="Calibri" pitchFamily="34" charset="0"/>
                <a:cs typeface="Calibri" pitchFamily="34" charset="0"/>
              </a:rPr>
              <a:t>Esther Derby and Diana Larsen</a:t>
            </a:r>
            <a:endParaRPr lang="en-US" sz="3000" dirty="0">
              <a:latin typeface="Calibri" pitchFamily="34" charset="0"/>
              <a:cs typeface="Calibri" pitchFamily="34" charset="0"/>
            </a:endParaRPr>
          </a:p>
        </p:txBody>
      </p:sp>
      <p:sp>
        <p:nvSpPr>
          <p:cNvPr id="5" name="Title 4"/>
          <p:cNvSpPr>
            <a:spLocks noGrp="1"/>
          </p:cNvSpPr>
          <p:nvPr>
            <p:ph type="title"/>
          </p:nvPr>
        </p:nvSpPr>
        <p:spPr>
          <a:xfrm>
            <a:off x="467544" y="-315416"/>
            <a:ext cx="8229600" cy="1143000"/>
          </a:xfrm>
        </p:spPr>
        <p:txBody>
          <a:bodyPr/>
          <a:lstStyle/>
          <a:p>
            <a:r>
              <a:rPr lang="en-US" dirty="0"/>
              <a:t>Retrospectives</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1000"/>
                                        <p:tgtEl>
                                          <p:spTgt spid="8"/>
                                        </p:tgtEl>
                                      </p:cBhvr>
                                    </p:animEffect>
                                    <p:set>
                                      <p:cBhvr>
                                        <p:cTn id="20"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243" name="Oval 91"/>
          <p:cNvSpPr>
            <a:spLocks noChangeArrowheads="1"/>
          </p:cNvSpPr>
          <p:nvPr/>
        </p:nvSpPr>
        <p:spPr bwMode="auto">
          <a:xfrm>
            <a:off x="6010275" y="1268412"/>
            <a:ext cx="2809875" cy="2160588"/>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1828800"/>
          <a:lstStyle/>
          <a:p>
            <a:pPr algn="ctr" eaLnBrk="0" hangingPunct="0">
              <a:spcBef>
                <a:spcPct val="0"/>
              </a:spcBef>
              <a:spcAft>
                <a:spcPct val="0"/>
              </a:spcAft>
              <a:buFontTx/>
              <a:buNone/>
            </a:pPr>
            <a:r>
              <a:rPr lang="en-GB" sz="1600" b="1" dirty="0" smtClean="0">
                <a:solidFill>
                  <a:srgbClr val="5A007D"/>
                </a:solidFill>
              </a:rPr>
              <a:t>Testing</a:t>
            </a:r>
            <a:endParaRPr lang="en-GB" sz="1600" b="1" dirty="0">
              <a:solidFill>
                <a:srgbClr val="5A007D"/>
              </a:solidFill>
            </a:endParaRPr>
          </a:p>
        </p:txBody>
      </p:sp>
      <p:sp>
        <p:nvSpPr>
          <p:cNvPr id="561239" name="Oval 87"/>
          <p:cNvSpPr>
            <a:spLocks noChangeArrowheads="1"/>
          </p:cNvSpPr>
          <p:nvPr/>
        </p:nvSpPr>
        <p:spPr bwMode="auto">
          <a:xfrm>
            <a:off x="3060700" y="4500570"/>
            <a:ext cx="3024188" cy="1906588"/>
          </a:xfrm>
          <a:prstGeom prst="ellipse">
            <a:avLst/>
          </a:prstGeom>
          <a:solidFill>
            <a:srgbClr val="FFCC00">
              <a:alpha val="20000"/>
            </a:srgbClr>
          </a:solidFill>
          <a:ln w="38100" algn="ctr">
            <a:solidFill>
              <a:srgbClr val="FF9900"/>
            </a:solidFill>
            <a:prstDash val="sysDot"/>
            <a:round/>
            <a:headEnd/>
            <a:tailEnd/>
          </a:ln>
          <a:effectLst/>
        </p:spPr>
        <p:txBody>
          <a:bodyPr wrap="none" lIns="0" tIns="1080000" rIns="0" bIns="0"/>
          <a:lstStyle/>
          <a:p>
            <a:pPr algn="ctr" eaLnBrk="0" hangingPunct="0">
              <a:spcBef>
                <a:spcPct val="0"/>
              </a:spcBef>
              <a:spcAft>
                <a:spcPct val="0"/>
              </a:spcAft>
              <a:buFontTx/>
              <a:buNone/>
            </a:pPr>
            <a:endParaRPr lang="en-GB" sz="2000" b="1" dirty="0">
              <a:solidFill>
                <a:srgbClr val="5A007D"/>
              </a:solidFill>
            </a:endParaRPr>
          </a:p>
          <a:p>
            <a:pPr algn="ctr" eaLnBrk="0" hangingPunct="0">
              <a:spcBef>
                <a:spcPct val="0"/>
              </a:spcBef>
              <a:spcAft>
                <a:spcPct val="0"/>
              </a:spcAft>
              <a:buFontTx/>
              <a:buNone/>
            </a:pPr>
            <a:r>
              <a:rPr lang="en-GB" sz="1600" b="1" dirty="0">
                <a:solidFill>
                  <a:srgbClr val="5A007D"/>
                </a:solidFill>
              </a:rPr>
              <a:t>Tech Huddle</a:t>
            </a:r>
          </a:p>
        </p:txBody>
      </p:sp>
      <p:sp>
        <p:nvSpPr>
          <p:cNvPr id="561163" name="Oval 11"/>
          <p:cNvSpPr>
            <a:spLocks noChangeArrowheads="1"/>
          </p:cNvSpPr>
          <p:nvPr/>
        </p:nvSpPr>
        <p:spPr bwMode="auto">
          <a:xfrm>
            <a:off x="3419475" y="2852738"/>
            <a:ext cx="2305050" cy="1411287"/>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0" anchor="ctr"/>
          <a:lstStyle/>
          <a:p>
            <a:pPr algn="ctr" eaLnBrk="0" hangingPunct="0">
              <a:spcBef>
                <a:spcPct val="0"/>
              </a:spcBef>
              <a:spcAft>
                <a:spcPct val="0"/>
              </a:spcAft>
              <a:buFontTx/>
              <a:buNone/>
            </a:pPr>
            <a:r>
              <a:rPr lang="en-GB" sz="1600" b="1">
                <a:solidFill>
                  <a:srgbClr val="5A007D"/>
                </a:solidFill>
              </a:rPr>
              <a:t>Project Manager</a:t>
            </a:r>
          </a:p>
        </p:txBody>
      </p:sp>
      <p:sp>
        <p:nvSpPr>
          <p:cNvPr id="561169" name="Oval 17"/>
          <p:cNvSpPr>
            <a:spLocks noChangeArrowheads="1"/>
          </p:cNvSpPr>
          <p:nvPr/>
        </p:nvSpPr>
        <p:spPr bwMode="auto">
          <a:xfrm>
            <a:off x="2771775" y="3629025"/>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Iteration </a:t>
            </a:r>
          </a:p>
          <a:p>
            <a:pPr algn="ctr" eaLnBrk="0" hangingPunct="0">
              <a:spcBef>
                <a:spcPct val="0"/>
              </a:spcBef>
              <a:spcAft>
                <a:spcPct val="0"/>
              </a:spcAft>
              <a:buFontTx/>
              <a:buNone/>
            </a:pPr>
            <a:r>
              <a:rPr lang="en-GB" sz="1200" b="1">
                <a:solidFill>
                  <a:srgbClr val="5A007D"/>
                </a:solidFill>
              </a:rPr>
              <a:t>Managers</a:t>
            </a:r>
          </a:p>
        </p:txBody>
      </p:sp>
      <p:grpSp>
        <p:nvGrpSpPr>
          <p:cNvPr id="2" name="Group 46"/>
          <p:cNvGrpSpPr>
            <a:grpSpLocks/>
          </p:cNvGrpSpPr>
          <p:nvPr/>
        </p:nvGrpSpPr>
        <p:grpSpPr bwMode="auto">
          <a:xfrm>
            <a:off x="395288" y="3595688"/>
            <a:ext cx="2809875" cy="2160587"/>
            <a:chOff x="656" y="2550"/>
            <a:chExt cx="1770" cy="1361"/>
          </a:xfrm>
        </p:grpSpPr>
        <p:sp>
          <p:nvSpPr>
            <p:cNvPr id="561159" name="Oval 7"/>
            <p:cNvSpPr>
              <a:spLocks noChangeArrowheads="1"/>
            </p:cNvSpPr>
            <p:nvPr/>
          </p:nvSpPr>
          <p:spPr bwMode="auto">
            <a:xfrm>
              <a:off x="656" y="2550"/>
              <a:ext cx="1770" cy="1361"/>
            </a:xfrm>
            <a:prstGeom prst="ellipse">
              <a:avLst/>
            </a:prstGeom>
            <a:solidFill>
              <a:srgbClr val="FFCC00">
                <a:alpha val="20000"/>
              </a:srgbClr>
            </a:solidFill>
            <a:ln w="38100" algn="ctr">
              <a:solidFill>
                <a:srgbClr val="FF9900"/>
              </a:solidFill>
              <a:prstDash val="sysDot"/>
              <a:round/>
              <a:headEnd/>
              <a:tailEnd/>
            </a:ln>
            <a:effectLst/>
          </p:spPr>
          <p:txBody>
            <a:bodyPr wrap="none" lIns="0" tIns="1080000" rIns="0" bIns="0"/>
            <a:lstStyle/>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r>
                <a:rPr lang="en-GB" sz="1600" b="1">
                  <a:solidFill>
                    <a:srgbClr val="5A007D"/>
                  </a:solidFill>
                </a:rPr>
                <a:t>Teams</a:t>
              </a:r>
            </a:p>
          </p:txBody>
        </p:sp>
        <p:sp>
          <p:nvSpPr>
            <p:cNvPr id="561176" name="Oval 24"/>
            <p:cNvSpPr>
              <a:spLocks noChangeArrowheads="1"/>
            </p:cNvSpPr>
            <p:nvPr/>
          </p:nvSpPr>
          <p:spPr bwMode="auto">
            <a:xfrm>
              <a:off x="929" y="2935"/>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Staffing</a:t>
              </a:r>
            </a:p>
          </p:txBody>
        </p:sp>
        <p:sp>
          <p:nvSpPr>
            <p:cNvPr id="561177" name="Oval 25"/>
            <p:cNvSpPr>
              <a:spLocks noChangeArrowheads="1"/>
            </p:cNvSpPr>
            <p:nvPr/>
          </p:nvSpPr>
          <p:spPr bwMode="auto">
            <a:xfrm>
              <a:off x="1246" y="2708"/>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dirty="0">
                  <a:solidFill>
                    <a:srgbClr val="5A007D"/>
                  </a:solidFill>
                </a:rPr>
                <a:t>Progress</a:t>
              </a:r>
            </a:p>
          </p:txBody>
        </p:sp>
        <p:sp>
          <p:nvSpPr>
            <p:cNvPr id="561184" name="Oval 32"/>
            <p:cNvSpPr>
              <a:spLocks noChangeArrowheads="1"/>
            </p:cNvSpPr>
            <p:nvPr/>
          </p:nvSpPr>
          <p:spPr bwMode="auto">
            <a:xfrm>
              <a:off x="1519" y="2935"/>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Risks</a:t>
              </a:r>
            </a:p>
          </p:txBody>
        </p:sp>
        <p:sp>
          <p:nvSpPr>
            <p:cNvPr id="561185" name="Oval 33"/>
            <p:cNvSpPr>
              <a:spLocks noChangeArrowheads="1"/>
            </p:cNvSpPr>
            <p:nvPr/>
          </p:nvSpPr>
          <p:spPr bwMode="auto">
            <a:xfrm>
              <a:off x="1246" y="3196"/>
              <a:ext cx="590" cy="464"/>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Forecasts</a:t>
              </a:r>
            </a:p>
          </p:txBody>
        </p:sp>
      </p:grpSp>
      <p:sp>
        <p:nvSpPr>
          <p:cNvPr id="561194" name="Oval 42"/>
          <p:cNvSpPr>
            <a:spLocks noChangeArrowheads="1"/>
          </p:cNvSpPr>
          <p:nvPr/>
        </p:nvSpPr>
        <p:spPr bwMode="auto">
          <a:xfrm>
            <a:off x="4103688" y="4203700"/>
            <a:ext cx="936625" cy="593725"/>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Architect</a:t>
            </a:r>
          </a:p>
        </p:txBody>
      </p:sp>
      <p:sp>
        <p:nvSpPr>
          <p:cNvPr id="561196" name="Oval 44"/>
          <p:cNvSpPr>
            <a:spLocks noChangeArrowheads="1"/>
          </p:cNvSpPr>
          <p:nvPr/>
        </p:nvSpPr>
        <p:spPr bwMode="auto">
          <a:xfrm>
            <a:off x="5364163" y="3700463"/>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Product </a:t>
            </a:r>
          </a:p>
          <a:p>
            <a:pPr algn="ctr" eaLnBrk="0" hangingPunct="0">
              <a:spcBef>
                <a:spcPct val="0"/>
              </a:spcBef>
              <a:spcAft>
                <a:spcPct val="0"/>
              </a:spcAft>
              <a:buFontTx/>
              <a:buNone/>
            </a:pPr>
            <a:r>
              <a:rPr lang="en-GB" sz="1200" b="1">
                <a:solidFill>
                  <a:srgbClr val="5A007D"/>
                </a:solidFill>
              </a:rPr>
              <a:t>Mgr</a:t>
            </a:r>
          </a:p>
        </p:txBody>
      </p:sp>
      <p:sp>
        <p:nvSpPr>
          <p:cNvPr id="561201" name="Oval 49"/>
          <p:cNvSpPr>
            <a:spLocks noChangeArrowheads="1"/>
          </p:cNvSpPr>
          <p:nvPr/>
        </p:nvSpPr>
        <p:spPr bwMode="auto">
          <a:xfrm>
            <a:off x="5916613" y="3622675"/>
            <a:ext cx="2809875" cy="2160588"/>
          </a:xfrm>
          <a:prstGeom prst="ellipse">
            <a:avLst/>
          </a:prstGeom>
          <a:solidFill>
            <a:srgbClr val="FFCC00">
              <a:alpha val="20000"/>
            </a:srgbClr>
          </a:solidFill>
          <a:ln w="38100" algn="ctr">
            <a:solidFill>
              <a:srgbClr val="FF9900"/>
            </a:solidFill>
            <a:prstDash val="sysDot"/>
            <a:round/>
            <a:headEnd/>
            <a:tailEnd/>
          </a:ln>
          <a:effectLst/>
        </p:spPr>
        <p:txBody>
          <a:bodyPr wrap="none" lIns="0" tIns="1080000" rIns="0" bIns="0"/>
          <a:lstStyle/>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endParaRPr lang="en-GB" sz="1600" b="1">
              <a:solidFill>
                <a:srgbClr val="5A007D"/>
              </a:solidFill>
            </a:endParaRPr>
          </a:p>
          <a:p>
            <a:pPr algn="ctr" eaLnBrk="0" hangingPunct="0">
              <a:spcBef>
                <a:spcPct val="0"/>
              </a:spcBef>
              <a:spcAft>
                <a:spcPct val="0"/>
              </a:spcAft>
              <a:buFontTx/>
              <a:buNone/>
            </a:pPr>
            <a:r>
              <a:rPr lang="en-GB" sz="1600" b="1">
                <a:solidFill>
                  <a:srgbClr val="5A007D"/>
                </a:solidFill>
              </a:rPr>
              <a:t>Scope</a:t>
            </a:r>
          </a:p>
        </p:txBody>
      </p:sp>
      <p:sp>
        <p:nvSpPr>
          <p:cNvPr id="561203" name="Oval 51"/>
          <p:cNvSpPr>
            <a:spLocks noChangeArrowheads="1"/>
          </p:cNvSpPr>
          <p:nvPr/>
        </p:nvSpPr>
        <p:spPr bwMode="auto">
          <a:xfrm>
            <a:off x="6873875" y="390208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Priorities</a:t>
            </a:r>
          </a:p>
        </p:txBody>
      </p:sp>
      <p:sp>
        <p:nvSpPr>
          <p:cNvPr id="561204" name="Oval 52"/>
          <p:cNvSpPr>
            <a:spLocks noChangeArrowheads="1"/>
          </p:cNvSpPr>
          <p:nvPr/>
        </p:nvSpPr>
        <p:spPr bwMode="auto">
          <a:xfrm>
            <a:off x="7235825" y="4462475"/>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Features</a:t>
            </a:r>
          </a:p>
        </p:txBody>
      </p:sp>
      <p:sp>
        <p:nvSpPr>
          <p:cNvPr id="561205" name="Oval 53"/>
          <p:cNvSpPr>
            <a:spLocks noChangeArrowheads="1"/>
          </p:cNvSpPr>
          <p:nvPr/>
        </p:nvSpPr>
        <p:spPr bwMode="auto">
          <a:xfrm>
            <a:off x="6588125" y="4478350"/>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Vision</a:t>
            </a:r>
          </a:p>
        </p:txBody>
      </p:sp>
      <p:sp>
        <p:nvSpPr>
          <p:cNvPr id="561222" name="Oval 70"/>
          <p:cNvSpPr>
            <a:spLocks noChangeArrowheads="1"/>
          </p:cNvSpPr>
          <p:nvPr/>
        </p:nvSpPr>
        <p:spPr bwMode="auto">
          <a:xfrm>
            <a:off x="323850" y="1196975"/>
            <a:ext cx="2809875" cy="2160587"/>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1828800"/>
          <a:lstStyle/>
          <a:p>
            <a:pPr algn="ctr" eaLnBrk="0" hangingPunct="0">
              <a:spcBef>
                <a:spcPct val="0"/>
              </a:spcBef>
              <a:spcAft>
                <a:spcPct val="0"/>
              </a:spcAft>
              <a:buFontTx/>
              <a:buNone/>
            </a:pPr>
            <a:r>
              <a:rPr lang="en-GB" sz="1600" b="1" dirty="0" smtClean="0">
                <a:solidFill>
                  <a:srgbClr val="5A007D"/>
                </a:solidFill>
              </a:rPr>
              <a:t>Escalation</a:t>
            </a:r>
            <a:endParaRPr lang="en-GB" sz="1600" b="1" dirty="0">
              <a:solidFill>
                <a:srgbClr val="5A007D"/>
              </a:solidFill>
            </a:endParaRPr>
          </a:p>
        </p:txBody>
      </p:sp>
      <p:sp>
        <p:nvSpPr>
          <p:cNvPr id="561223" name="Oval 71"/>
          <p:cNvSpPr>
            <a:spLocks noChangeArrowheads="1"/>
          </p:cNvSpPr>
          <p:nvPr/>
        </p:nvSpPr>
        <p:spPr bwMode="auto">
          <a:xfrm>
            <a:off x="754063" y="2133600"/>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Risks</a:t>
            </a:r>
          </a:p>
        </p:txBody>
      </p:sp>
      <p:sp>
        <p:nvSpPr>
          <p:cNvPr id="561224" name="Oval 72"/>
          <p:cNvSpPr>
            <a:spLocks noChangeArrowheads="1"/>
          </p:cNvSpPr>
          <p:nvPr/>
        </p:nvSpPr>
        <p:spPr bwMode="auto">
          <a:xfrm>
            <a:off x="1257300" y="1835144"/>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Schedule</a:t>
            </a:r>
          </a:p>
        </p:txBody>
      </p:sp>
      <p:sp>
        <p:nvSpPr>
          <p:cNvPr id="561225" name="Oval 73"/>
          <p:cNvSpPr>
            <a:spLocks noChangeArrowheads="1"/>
          </p:cNvSpPr>
          <p:nvPr/>
        </p:nvSpPr>
        <p:spPr bwMode="auto">
          <a:xfrm>
            <a:off x="1690688" y="2133600"/>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Staffing</a:t>
            </a:r>
          </a:p>
        </p:txBody>
      </p:sp>
      <p:sp>
        <p:nvSpPr>
          <p:cNvPr id="561226" name="Oval 74"/>
          <p:cNvSpPr>
            <a:spLocks noChangeArrowheads="1"/>
          </p:cNvSpPr>
          <p:nvPr/>
        </p:nvSpPr>
        <p:spPr bwMode="auto">
          <a:xfrm>
            <a:off x="1257300" y="254793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Timeline</a:t>
            </a:r>
          </a:p>
        </p:txBody>
      </p:sp>
      <p:sp>
        <p:nvSpPr>
          <p:cNvPr id="561235" name="Oval 83"/>
          <p:cNvSpPr>
            <a:spLocks noChangeArrowheads="1"/>
          </p:cNvSpPr>
          <p:nvPr/>
        </p:nvSpPr>
        <p:spPr bwMode="auto">
          <a:xfrm>
            <a:off x="3635375" y="5075247"/>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Technical</a:t>
            </a:r>
          </a:p>
          <a:p>
            <a:pPr algn="ctr" eaLnBrk="0" hangingPunct="0">
              <a:spcBef>
                <a:spcPct val="0"/>
              </a:spcBef>
              <a:spcAft>
                <a:spcPct val="0"/>
              </a:spcAft>
              <a:buFontTx/>
              <a:buNone/>
            </a:pPr>
            <a:r>
              <a:rPr lang="en-GB" sz="1200" b="1">
                <a:solidFill>
                  <a:srgbClr val="5A007D"/>
                </a:solidFill>
              </a:rPr>
              <a:t>Debt</a:t>
            </a:r>
          </a:p>
        </p:txBody>
      </p:sp>
      <p:sp>
        <p:nvSpPr>
          <p:cNvPr id="561236" name="Oval 84"/>
          <p:cNvSpPr>
            <a:spLocks noChangeArrowheads="1"/>
          </p:cNvSpPr>
          <p:nvPr/>
        </p:nvSpPr>
        <p:spPr bwMode="auto">
          <a:xfrm>
            <a:off x="4138613" y="4786322"/>
            <a:ext cx="936625" cy="665162"/>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Estimates</a:t>
            </a:r>
          </a:p>
        </p:txBody>
      </p:sp>
      <p:sp>
        <p:nvSpPr>
          <p:cNvPr id="561237" name="Oval 85"/>
          <p:cNvSpPr>
            <a:spLocks noChangeArrowheads="1"/>
          </p:cNvSpPr>
          <p:nvPr/>
        </p:nvSpPr>
        <p:spPr bwMode="auto">
          <a:xfrm>
            <a:off x="4572000" y="5075247"/>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Risks</a:t>
            </a:r>
          </a:p>
        </p:txBody>
      </p:sp>
      <p:sp>
        <p:nvSpPr>
          <p:cNvPr id="561238" name="Oval 86"/>
          <p:cNvSpPr>
            <a:spLocks noChangeArrowheads="1"/>
          </p:cNvSpPr>
          <p:nvPr/>
        </p:nvSpPr>
        <p:spPr bwMode="auto">
          <a:xfrm>
            <a:off x="4138613" y="5489584"/>
            <a:ext cx="936625" cy="665163"/>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dirty="0">
                <a:solidFill>
                  <a:srgbClr val="5A007D"/>
                </a:solidFill>
              </a:rPr>
              <a:t>Test </a:t>
            </a:r>
          </a:p>
          <a:p>
            <a:pPr algn="ctr" eaLnBrk="0" hangingPunct="0">
              <a:spcBef>
                <a:spcPct val="0"/>
              </a:spcBef>
              <a:spcAft>
                <a:spcPct val="0"/>
              </a:spcAft>
              <a:buFontTx/>
              <a:buNone/>
            </a:pPr>
            <a:r>
              <a:rPr lang="en-GB" sz="1200" b="1" dirty="0">
                <a:solidFill>
                  <a:srgbClr val="5A007D"/>
                </a:solidFill>
              </a:rPr>
              <a:t>Coverage</a:t>
            </a:r>
          </a:p>
        </p:txBody>
      </p:sp>
      <p:sp>
        <p:nvSpPr>
          <p:cNvPr id="561240" name="Oval 88"/>
          <p:cNvSpPr>
            <a:spLocks noChangeArrowheads="1"/>
          </p:cNvSpPr>
          <p:nvPr/>
        </p:nvSpPr>
        <p:spPr bwMode="auto">
          <a:xfrm>
            <a:off x="4103688" y="2349500"/>
            <a:ext cx="936625" cy="592138"/>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BA Lead</a:t>
            </a:r>
          </a:p>
        </p:txBody>
      </p:sp>
      <p:sp>
        <p:nvSpPr>
          <p:cNvPr id="561241" name="Oval 89"/>
          <p:cNvSpPr>
            <a:spLocks noChangeArrowheads="1"/>
          </p:cNvSpPr>
          <p:nvPr/>
        </p:nvSpPr>
        <p:spPr bwMode="auto">
          <a:xfrm>
            <a:off x="3059113" y="404813"/>
            <a:ext cx="3024187" cy="2122487"/>
          </a:xfrm>
          <a:prstGeom prst="ellipse">
            <a:avLst/>
          </a:prstGeom>
          <a:solidFill>
            <a:srgbClr val="FFCC00">
              <a:alpha val="20000"/>
            </a:srgbClr>
          </a:solidFill>
          <a:ln w="38100" algn="ctr">
            <a:solidFill>
              <a:srgbClr val="FF9900"/>
            </a:solidFill>
            <a:prstDash val="sysDot"/>
            <a:round/>
            <a:headEnd/>
            <a:tailEnd/>
          </a:ln>
          <a:effectLst/>
        </p:spPr>
        <p:txBody>
          <a:bodyPr wrap="none" lIns="0" tIns="0" rIns="0" bIns="1097280"/>
          <a:lstStyle/>
          <a:p>
            <a:pPr algn="ctr" eaLnBrk="0" hangingPunct="0">
              <a:spcBef>
                <a:spcPct val="0"/>
              </a:spcBef>
              <a:spcAft>
                <a:spcPct val="0"/>
              </a:spcAft>
              <a:buFontTx/>
              <a:buNone/>
            </a:pPr>
            <a:r>
              <a:rPr lang="en-GB" sz="1600" b="1">
                <a:solidFill>
                  <a:srgbClr val="5A007D"/>
                </a:solidFill>
              </a:rPr>
              <a:t>BA Huddle</a:t>
            </a:r>
          </a:p>
        </p:txBody>
      </p:sp>
      <p:sp>
        <p:nvSpPr>
          <p:cNvPr id="561245" name="Oval 93"/>
          <p:cNvSpPr>
            <a:spLocks noChangeArrowheads="1"/>
          </p:cNvSpPr>
          <p:nvPr/>
        </p:nvSpPr>
        <p:spPr bwMode="auto">
          <a:xfrm>
            <a:off x="6443663" y="214628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Performance</a:t>
            </a:r>
          </a:p>
        </p:txBody>
      </p:sp>
      <p:sp>
        <p:nvSpPr>
          <p:cNvPr id="561246" name="Oval 94"/>
          <p:cNvSpPr>
            <a:spLocks noChangeArrowheads="1"/>
          </p:cNvSpPr>
          <p:nvPr/>
        </p:nvSpPr>
        <p:spPr bwMode="auto">
          <a:xfrm>
            <a:off x="6946900" y="1763706"/>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Regression</a:t>
            </a:r>
          </a:p>
        </p:txBody>
      </p:sp>
      <p:sp>
        <p:nvSpPr>
          <p:cNvPr id="561247" name="Oval 95"/>
          <p:cNvSpPr>
            <a:spLocks noChangeArrowheads="1"/>
          </p:cNvSpPr>
          <p:nvPr/>
        </p:nvSpPr>
        <p:spPr bwMode="auto">
          <a:xfrm>
            <a:off x="7380288" y="214628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SWAT</a:t>
            </a:r>
          </a:p>
        </p:txBody>
      </p:sp>
      <p:sp>
        <p:nvSpPr>
          <p:cNvPr id="561248" name="Oval 96"/>
          <p:cNvSpPr>
            <a:spLocks noChangeArrowheads="1"/>
          </p:cNvSpPr>
          <p:nvPr/>
        </p:nvSpPr>
        <p:spPr bwMode="auto">
          <a:xfrm>
            <a:off x="6946900" y="2560626"/>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Automation</a:t>
            </a:r>
          </a:p>
        </p:txBody>
      </p:sp>
      <p:sp>
        <p:nvSpPr>
          <p:cNvPr id="561249" name="Oval 97"/>
          <p:cNvSpPr>
            <a:spLocks noChangeArrowheads="1"/>
          </p:cNvSpPr>
          <p:nvPr/>
        </p:nvSpPr>
        <p:spPr bwMode="auto">
          <a:xfrm>
            <a:off x="5364163" y="2636838"/>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QA </a:t>
            </a:r>
          </a:p>
          <a:p>
            <a:pPr algn="ctr" eaLnBrk="0" hangingPunct="0">
              <a:spcBef>
                <a:spcPct val="0"/>
              </a:spcBef>
              <a:spcAft>
                <a:spcPct val="0"/>
              </a:spcAft>
              <a:buFontTx/>
              <a:buNone/>
            </a:pPr>
            <a:r>
              <a:rPr lang="en-GB" sz="1200" b="1">
                <a:solidFill>
                  <a:srgbClr val="5A007D"/>
                </a:solidFill>
              </a:rPr>
              <a:t>Lead</a:t>
            </a:r>
          </a:p>
        </p:txBody>
      </p:sp>
      <p:sp>
        <p:nvSpPr>
          <p:cNvPr id="561250" name="Oval 98"/>
          <p:cNvSpPr>
            <a:spLocks noChangeArrowheads="1"/>
          </p:cNvSpPr>
          <p:nvPr/>
        </p:nvSpPr>
        <p:spPr bwMode="auto">
          <a:xfrm>
            <a:off x="2771775" y="2636838"/>
            <a:ext cx="936625" cy="736600"/>
          </a:xfrm>
          <a:prstGeom prst="ellipse">
            <a:avLst/>
          </a:prstGeom>
          <a:solidFill>
            <a:srgbClr val="FFCC00">
              <a:alpha val="50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Project</a:t>
            </a:r>
          </a:p>
          <a:p>
            <a:pPr algn="ctr" eaLnBrk="0" hangingPunct="0">
              <a:spcBef>
                <a:spcPct val="0"/>
              </a:spcBef>
              <a:spcAft>
                <a:spcPct val="0"/>
              </a:spcAft>
              <a:buFontTx/>
              <a:buNone/>
            </a:pPr>
            <a:r>
              <a:rPr lang="en-GB" sz="1200" b="1">
                <a:solidFill>
                  <a:srgbClr val="5A007D"/>
                </a:solidFill>
              </a:rPr>
              <a:t>Sponsor</a:t>
            </a:r>
          </a:p>
        </p:txBody>
      </p:sp>
      <p:sp>
        <p:nvSpPr>
          <p:cNvPr id="561251" name="Oval 99"/>
          <p:cNvSpPr>
            <a:spLocks noChangeArrowheads="1"/>
          </p:cNvSpPr>
          <p:nvPr/>
        </p:nvSpPr>
        <p:spPr bwMode="auto">
          <a:xfrm>
            <a:off x="3635375" y="120173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Priorities</a:t>
            </a:r>
          </a:p>
        </p:txBody>
      </p:sp>
      <p:sp>
        <p:nvSpPr>
          <p:cNvPr id="561252" name="Oval 100"/>
          <p:cNvSpPr>
            <a:spLocks noChangeArrowheads="1"/>
          </p:cNvSpPr>
          <p:nvPr/>
        </p:nvSpPr>
        <p:spPr bwMode="auto">
          <a:xfrm>
            <a:off x="4138613" y="841375"/>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Signoff</a:t>
            </a:r>
          </a:p>
        </p:txBody>
      </p:sp>
      <p:sp>
        <p:nvSpPr>
          <p:cNvPr id="561253" name="Oval 101"/>
          <p:cNvSpPr>
            <a:spLocks noChangeArrowheads="1"/>
          </p:cNvSpPr>
          <p:nvPr/>
        </p:nvSpPr>
        <p:spPr bwMode="auto">
          <a:xfrm>
            <a:off x="4572000" y="1201738"/>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Narratives</a:t>
            </a:r>
          </a:p>
        </p:txBody>
      </p:sp>
      <p:sp>
        <p:nvSpPr>
          <p:cNvPr id="561255" name="Oval 103"/>
          <p:cNvSpPr>
            <a:spLocks noChangeArrowheads="1"/>
          </p:cNvSpPr>
          <p:nvPr/>
        </p:nvSpPr>
        <p:spPr bwMode="auto">
          <a:xfrm>
            <a:off x="4140200" y="1560513"/>
            <a:ext cx="936625" cy="736600"/>
          </a:xfrm>
          <a:prstGeom prst="ellipse">
            <a:avLst/>
          </a:prstGeom>
          <a:solidFill>
            <a:srgbClr val="FFCC00">
              <a:alpha val="25000"/>
            </a:srgbClr>
          </a:solidFill>
          <a:ln w="9525" algn="ctr">
            <a:noFill/>
            <a:round/>
            <a:headEnd/>
            <a:tailEnd/>
          </a:ln>
          <a:effectLst/>
        </p:spPr>
        <p:txBody>
          <a:bodyPr wrap="none" anchor="ctr"/>
          <a:lstStyle/>
          <a:p>
            <a:pPr algn="ctr" eaLnBrk="0" hangingPunct="0">
              <a:spcBef>
                <a:spcPct val="0"/>
              </a:spcBef>
              <a:spcAft>
                <a:spcPct val="0"/>
              </a:spcAft>
              <a:buFontTx/>
              <a:buNone/>
            </a:pPr>
            <a:r>
              <a:rPr lang="en-GB" sz="1200" b="1">
                <a:solidFill>
                  <a:srgbClr val="5A007D"/>
                </a:solidFill>
              </a:rPr>
              <a:t>Usability</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dirty="0" smtClean="0"/>
              <a:t>Cross Team Communication</a:t>
            </a:r>
            <a:endParaRPr lang="en-US" dirty="0"/>
          </a:p>
        </p:txBody>
      </p:sp>
      <p:graphicFrame>
        <p:nvGraphicFramePr>
          <p:cNvPr id="558083" name="Group 3"/>
          <p:cNvGraphicFramePr>
            <a:graphicFrameLocks noGrp="1"/>
          </p:cNvGraphicFramePr>
          <p:nvPr/>
        </p:nvGraphicFramePr>
        <p:xfrm>
          <a:off x="587375" y="1454150"/>
          <a:ext cx="8088313" cy="4832369"/>
        </p:xfrm>
        <a:graphic>
          <a:graphicData uri="http://schemas.openxmlformats.org/drawingml/2006/table">
            <a:tbl>
              <a:tblPr/>
              <a:tblGrid>
                <a:gridCol w="1968500"/>
                <a:gridCol w="2011363"/>
                <a:gridCol w="2020887"/>
                <a:gridCol w="2087563"/>
              </a:tblGrid>
              <a:tr h="101142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1 Iteration Manager</a:t>
                      </a:r>
                    </a:p>
                  </a:txBody>
                  <a:tcPr anchor="ctr" horzOverflow="overflow">
                    <a:lnL cap="flat">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Team 2 Iteration Manager</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25000"/>
                        </a:spcBef>
                        <a:spcAft>
                          <a:spcPct val="25000"/>
                        </a:spcAft>
                        <a:buClr>
                          <a:srgbClr val="9900CC"/>
                        </a:buClr>
                        <a:buSzTx/>
                        <a:buFontTx/>
                        <a:buNone/>
                        <a:tabLst/>
                      </a:pPr>
                      <a:r>
                        <a:rPr kumimoji="0" lang="en-GB" sz="1800" b="1" i="0" u="none" strike="noStrike" cap="none" normalizeH="0" baseline="0" dirty="0" smtClean="0">
                          <a:ln>
                            <a:noFill/>
                          </a:ln>
                          <a:solidFill>
                            <a:srgbClr val="5A007D"/>
                          </a:solidFill>
                          <a:effectLst/>
                          <a:latin typeface="Tahoma" pitchFamily="34" charset="0"/>
                        </a:rPr>
                        <a:t>Team 3 Iteration Manager </a:t>
                      </a:r>
                    </a:p>
                  </a:txBody>
                  <a:tcPr anchor="ctr" horzOverflow="overflow">
                    <a:lnL>
                      <a:noFill/>
                    </a:lnL>
                    <a:lnR>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800" b="1" i="0" u="none" strike="noStrike" cap="none" normalizeH="0" baseline="0" dirty="0" smtClean="0">
                          <a:ln>
                            <a:noFill/>
                          </a:ln>
                          <a:solidFill>
                            <a:srgbClr val="5A007D"/>
                          </a:solidFill>
                          <a:effectLst/>
                          <a:latin typeface="Tahoma" pitchFamily="34" charset="0"/>
                        </a:rPr>
                        <a:t>IM Huddle</a:t>
                      </a:r>
                    </a:p>
                  </a:txBody>
                  <a:tcPr anchor="ctr" horzOverflow="overflow">
                    <a:lnL>
                      <a:noFill/>
                    </a:lnL>
                    <a:lnR cap="flat">
                      <a:noFill/>
                    </a:lnR>
                    <a:lnT cap="flat">
                      <a:noFill/>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37676">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Tech Lead</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Tech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Business Analyst</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BA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1000891">
                <a:tc>
                  <a:txBody>
                    <a:bodyPr/>
                    <a:lstStyle/>
                    <a:p>
                      <a:pPr marL="176213" marR="0" lvl="0" indent="-176213"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76213" marR="0" lvl="0" indent="-176213"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166688" marR="0" lvl="0" indent="-166688"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Tester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166688" marR="0" lvl="0" indent="-166688" algn="ctr" defTabSz="914400" rtl="0" eaLnBrk="1" fontAlgn="base" latinLnBrk="0" hangingPunct="1">
                        <a:lnSpc>
                          <a:spcPct val="100000"/>
                        </a:lnSpc>
                        <a:spcBef>
                          <a:spcPct val="25000"/>
                        </a:spcBef>
                        <a:spcAft>
                          <a:spcPct val="25000"/>
                        </a:spcAft>
                        <a:buClr>
                          <a:srgbClr val="9900CC"/>
                        </a:buClr>
                        <a:buSzTx/>
                        <a:buFontTx/>
                        <a:buNone/>
                        <a:tabLst/>
                      </a:pPr>
                      <a:r>
                        <a:rPr kumimoji="0" lang="en-GB" sz="1600" b="0" i="0" u="none" strike="noStrike" cap="none" normalizeH="0" baseline="0" dirty="0" smtClean="0">
                          <a:ln>
                            <a:noFill/>
                          </a:ln>
                          <a:solidFill>
                            <a:srgbClr val="5A007D"/>
                          </a:solidFill>
                          <a:effectLst/>
                          <a:latin typeface="Tahoma" pitchFamily="34" charset="0"/>
                        </a:rPr>
                        <a:t>QA Huddle</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r h="941188">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cap="flat">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tab pos="536575" algn="l"/>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smtClean="0">
                          <a:ln>
                            <a:noFill/>
                          </a:ln>
                          <a:solidFill>
                            <a:srgbClr val="5A007D"/>
                          </a:solidFill>
                          <a:effectLst/>
                          <a:latin typeface="Tahoma" pitchFamily="34" charset="0"/>
                        </a:rPr>
                        <a:t>Developer</a:t>
                      </a:r>
                    </a:p>
                  </a:txBody>
                  <a:tcPr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E5FF"/>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1600" b="0" i="0" u="none" strike="noStrike" cap="none" normalizeH="0" baseline="0" dirty="0" smtClean="0">
                          <a:ln>
                            <a:noFill/>
                          </a:ln>
                          <a:solidFill>
                            <a:srgbClr val="5A007D"/>
                          </a:solidFill>
                          <a:effectLst/>
                          <a:latin typeface="Tahoma" pitchFamily="34" charset="0"/>
                        </a:rPr>
                        <a:t>Learning Lunches and Patterns</a:t>
                      </a:r>
                    </a:p>
                  </a:txBody>
                  <a:tcPr anchor="ctr" horzOverflow="overflow">
                    <a:lnL>
                      <a:noFill/>
                    </a:lnL>
                    <a:lnR cap="flat">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EFBFF"/>
                    </a:solidFill>
                  </a:tcPr>
                </a:tc>
              </a:tr>
            </a:tbl>
          </a:graphicData>
        </a:graphic>
      </p:graphicFrame>
      <p:sp>
        <p:nvSpPr>
          <p:cNvPr id="558132" name="AutoShape 52"/>
          <p:cNvSpPr>
            <a:spLocks noChangeArrowheads="1"/>
          </p:cNvSpPr>
          <p:nvPr/>
        </p:nvSpPr>
        <p:spPr bwMode="auto">
          <a:xfrm>
            <a:off x="1116013" y="2428869"/>
            <a:ext cx="792162" cy="3857652"/>
          </a:xfrm>
          <a:prstGeom prst="upArrow">
            <a:avLst>
              <a:gd name="adj1" fmla="val 50000"/>
              <a:gd name="adj2" fmla="val 129509"/>
            </a:avLst>
          </a:prstGeom>
          <a:solidFill>
            <a:schemeClr val="bg1">
              <a:alpha val="39999"/>
            </a:schemeClr>
          </a:solidFill>
          <a:ln w="6350" algn="ctr">
            <a:solidFill>
              <a:schemeClr val="tx1"/>
            </a:solidFill>
            <a:prstDash val="lgDash"/>
            <a:miter lim="800000"/>
            <a:headEnd/>
            <a:tailEnd/>
          </a:ln>
          <a:effectLst/>
        </p:spPr>
        <p:txBody>
          <a:bodyPr wrap="none" rIns="18000" anchor="ctr"/>
          <a:lstStyle/>
          <a:p>
            <a:endParaRPr lang="en-US"/>
          </a:p>
        </p:txBody>
      </p:sp>
      <p:sp>
        <p:nvSpPr>
          <p:cNvPr id="558127" name="AutoShape 47"/>
          <p:cNvSpPr>
            <a:spLocks noChangeArrowheads="1"/>
          </p:cNvSpPr>
          <p:nvPr/>
        </p:nvSpPr>
        <p:spPr bwMode="auto">
          <a:xfrm rot="13533813">
            <a:off x="6416674" y="2742756"/>
            <a:ext cx="331787"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28" name="AutoShape 48"/>
          <p:cNvSpPr>
            <a:spLocks noChangeArrowheads="1"/>
          </p:cNvSpPr>
          <p:nvPr/>
        </p:nvSpPr>
        <p:spPr bwMode="auto">
          <a:xfrm rot="13533813">
            <a:off x="6416674" y="3671449"/>
            <a:ext cx="331788"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29" name="AutoShape 49"/>
          <p:cNvSpPr>
            <a:spLocks noChangeArrowheads="1"/>
          </p:cNvSpPr>
          <p:nvPr/>
        </p:nvSpPr>
        <p:spPr bwMode="auto">
          <a:xfrm rot="13533813">
            <a:off x="6416674" y="4600143"/>
            <a:ext cx="331788"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30" name="AutoShape 50"/>
          <p:cNvSpPr>
            <a:spLocks noChangeArrowheads="1"/>
          </p:cNvSpPr>
          <p:nvPr/>
        </p:nvSpPr>
        <p:spPr bwMode="auto">
          <a:xfrm rot="13533813">
            <a:off x="6416675" y="5600276"/>
            <a:ext cx="331787" cy="331788"/>
          </a:xfrm>
          <a:prstGeom prst="rtTriangle">
            <a:avLst/>
          </a:prstGeom>
          <a:solidFill>
            <a:srgbClr val="CC99FF"/>
          </a:solidFill>
          <a:ln w="9525">
            <a:noFill/>
            <a:miter lim="800000"/>
            <a:headEnd/>
            <a:tailEnd/>
          </a:ln>
          <a:effectLst/>
        </p:spPr>
        <p:txBody>
          <a:bodyPr wrap="none" anchor="ctr"/>
          <a:lstStyle/>
          <a:p>
            <a:endParaRPr lang="en-US"/>
          </a:p>
        </p:txBody>
      </p:sp>
      <p:sp>
        <p:nvSpPr>
          <p:cNvPr id="558133" name="AutoShape 53"/>
          <p:cNvSpPr>
            <a:spLocks noChangeArrowheads="1"/>
          </p:cNvSpPr>
          <p:nvPr/>
        </p:nvSpPr>
        <p:spPr bwMode="auto">
          <a:xfrm>
            <a:off x="3132138" y="2428869"/>
            <a:ext cx="792162" cy="3857652"/>
          </a:xfrm>
          <a:prstGeom prst="upArrow">
            <a:avLst>
              <a:gd name="adj1" fmla="val 50000"/>
              <a:gd name="adj2" fmla="val 129509"/>
            </a:avLst>
          </a:prstGeom>
          <a:solidFill>
            <a:srgbClr val="F8E5FF">
              <a:alpha val="39999"/>
            </a:srgbClr>
          </a:solidFill>
          <a:ln w="6350" algn="ctr">
            <a:solidFill>
              <a:schemeClr val="tx1"/>
            </a:solidFill>
            <a:prstDash val="lgDash"/>
            <a:miter lim="800000"/>
            <a:headEnd/>
            <a:tailEnd/>
          </a:ln>
          <a:effectLst/>
        </p:spPr>
        <p:txBody>
          <a:bodyPr wrap="none" rIns="18000" anchor="ctr"/>
          <a:lstStyle/>
          <a:p>
            <a:endParaRPr lang="en-US"/>
          </a:p>
        </p:txBody>
      </p:sp>
      <p:sp>
        <p:nvSpPr>
          <p:cNvPr id="558134" name="AutoShape 54"/>
          <p:cNvSpPr>
            <a:spLocks noChangeArrowheads="1"/>
          </p:cNvSpPr>
          <p:nvPr/>
        </p:nvSpPr>
        <p:spPr bwMode="auto">
          <a:xfrm>
            <a:off x="5148263" y="2428869"/>
            <a:ext cx="792162" cy="3857652"/>
          </a:xfrm>
          <a:prstGeom prst="upArrow">
            <a:avLst>
              <a:gd name="adj1" fmla="val 50000"/>
              <a:gd name="adj2" fmla="val 129509"/>
            </a:avLst>
          </a:prstGeom>
          <a:solidFill>
            <a:schemeClr val="bg1">
              <a:alpha val="39999"/>
            </a:schemeClr>
          </a:solidFill>
          <a:ln w="6350" algn="ctr">
            <a:solidFill>
              <a:schemeClr val="tx1"/>
            </a:solidFill>
            <a:prstDash val="lgDash"/>
            <a:miter lim="800000"/>
            <a:headEnd/>
            <a:tailEnd/>
          </a:ln>
          <a:effectLst/>
        </p:spPr>
        <p:txBody>
          <a:bodyPr wrap="none" rIns="18000" anchor="ctr"/>
          <a:lstStyle/>
          <a:p>
            <a:endParaRPr lang="en-US"/>
          </a:p>
        </p:txBody>
      </p:sp>
      <p:sp>
        <p:nvSpPr>
          <p:cNvPr id="558135" name="Line 55"/>
          <p:cNvSpPr>
            <a:spLocks noChangeShapeType="1"/>
          </p:cNvSpPr>
          <p:nvPr/>
        </p:nvSpPr>
        <p:spPr bwMode="gray">
          <a:xfrm>
            <a:off x="250825" y="1233488"/>
            <a:ext cx="8642350" cy="0"/>
          </a:xfrm>
          <a:prstGeom prst="line">
            <a:avLst/>
          </a:prstGeom>
          <a:noFill/>
          <a:ln w="9525">
            <a:solidFill>
              <a:srgbClr val="FFCC00"/>
            </a:solidFill>
            <a:round/>
            <a:headEnd/>
            <a:tailEnd/>
          </a:ln>
          <a:effectLst/>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Maintaining Visibility and Communications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71400"/>
            <a:ext cx="8229600" cy="1143000"/>
          </a:xfrm>
        </p:spPr>
        <p:txBody>
          <a:bodyPr/>
          <a:lstStyle/>
          <a:p>
            <a:pPr algn="l"/>
            <a:r>
              <a:rPr lang="en-US" dirty="0" smtClean="0"/>
              <a:t>Information Radiators</a:t>
            </a:r>
            <a:endParaRPr lang="en-US" dirty="0"/>
          </a:p>
        </p:txBody>
      </p:sp>
      <p:pic>
        <p:nvPicPr>
          <p:cNvPr id="5" name="Picture 4" descr="19a.jpg"/>
          <p:cNvPicPr>
            <a:picLocks noChangeAspect="1"/>
          </p:cNvPicPr>
          <p:nvPr/>
        </p:nvPicPr>
        <p:blipFill>
          <a:blip r:embed="rId3">
            <a:clrChange>
              <a:clrFrom>
                <a:srgbClr val="FFFFFF"/>
              </a:clrFrom>
              <a:clrTo>
                <a:srgbClr val="FFFFFF">
                  <a:alpha val="0"/>
                </a:srgbClr>
              </a:clrTo>
            </a:clrChange>
          </a:blip>
          <a:stretch>
            <a:fillRect/>
          </a:stretch>
        </p:blipFill>
        <p:spPr>
          <a:xfrm>
            <a:off x="1720158" y="0"/>
            <a:ext cx="7423842" cy="6858000"/>
          </a:xfrm>
          <a:prstGeom prst="rect">
            <a:avLst/>
          </a:prstGeom>
        </p:spPr>
      </p:pic>
      <p:pic>
        <p:nvPicPr>
          <p:cNvPr id="6" name="Picture 5" descr="11_scene.jpg"/>
          <p:cNvPicPr>
            <a:picLocks noChangeAspect="1"/>
          </p:cNvPicPr>
          <p:nvPr/>
        </p:nvPicPr>
        <p:blipFill>
          <a:blip r:embed="rId4">
            <a:clrChange>
              <a:clrFrom>
                <a:srgbClr val="FEFEFE"/>
              </a:clrFrom>
              <a:clrTo>
                <a:srgbClr val="FEFEFE">
                  <a:alpha val="0"/>
                </a:srgbClr>
              </a:clrTo>
            </a:clrChange>
          </a:blip>
          <a:stretch>
            <a:fillRect/>
          </a:stretch>
        </p:blipFill>
        <p:spPr>
          <a:xfrm>
            <a:off x="0" y="762001"/>
            <a:ext cx="3319582" cy="2362200"/>
          </a:xfrm>
          <a:prstGeom prst="rect">
            <a:avLst/>
          </a:prstGeom>
        </p:spPr>
      </p:pic>
      <p:graphicFrame>
        <p:nvGraphicFramePr>
          <p:cNvPr id="7" name="Chart 6"/>
          <p:cNvGraphicFramePr/>
          <p:nvPr/>
        </p:nvGraphicFramePr>
        <p:xfrm>
          <a:off x="1" y="3733800"/>
          <a:ext cx="3909848" cy="24384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The Card Wall</a:t>
            </a:r>
            <a:endParaRPr lang="en-US" dirty="0"/>
          </a:p>
        </p:txBody>
      </p:sp>
      <p:pic>
        <p:nvPicPr>
          <p:cNvPr id="4" name="Picture 3" descr="mingle-kanban.jpg"/>
          <p:cNvPicPr>
            <a:picLocks noChangeAspect="1"/>
          </p:cNvPicPr>
          <p:nvPr/>
        </p:nvPicPr>
        <p:blipFill>
          <a:blip r:embed="rId3"/>
          <a:stretch>
            <a:fillRect/>
          </a:stretch>
        </p:blipFill>
        <p:spPr>
          <a:xfrm>
            <a:off x="0" y="1103415"/>
            <a:ext cx="9144000" cy="4651169"/>
          </a:xfrm>
          <a:prstGeom prst="rect">
            <a:avLst/>
          </a:prstGeom>
        </p:spPr>
      </p:pic>
      <p:sp>
        <p:nvSpPr>
          <p:cNvPr id="6" name="Rounded Rectangle 5"/>
          <p:cNvSpPr/>
          <p:nvPr/>
        </p:nvSpPr>
        <p:spPr bwMode="auto">
          <a:xfrm>
            <a:off x="7086600" y="2438400"/>
            <a:ext cx="990600" cy="35052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7" name="Rounded Rectangle 6"/>
          <p:cNvSpPr/>
          <p:nvPr/>
        </p:nvSpPr>
        <p:spPr bwMode="auto">
          <a:xfrm>
            <a:off x="2057400" y="2438400"/>
            <a:ext cx="990600" cy="19812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8" name="Rounded Rectangle 7"/>
          <p:cNvSpPr/>
          <p:nvPr/>
        </p:nvSpPr>
        <p:spPr bwMode="auto">
          <a:xfrm>
            <a:off x="3048000" y="2438400"/>
            <a:ext cx="990600" cy="19812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 name="Rounded Rectangle 8"/>
          <p:cNvSpPr/>
          <p:nvPr/>
        </p:nvSpPr>
        <p:spPr bwMode="auto">
          <a:xfrm>
            <a:off x="0" y="2362200"/>
            <a:ext cx="9144000" cy="533400"/>
          </a:xfrm>
          <a:prstGeom prst="round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0" name="Right Arrow 9"/>
          <p:cNvSpPr/>
          <p:nvPr/>
        </p:nvSpPr>
        <p:spPr bwMode="auto">
          <a:xfrm>
            <a:off x="457200" y="4572000"/>
            <a:ext cx="8077200" cy="762000"/>
          </a:xfrm>
          <a:prstGeom prst="rightArrow">
            <a:avLst/>
          </a:prstGeom>
          <a:gradFill flip="none" rotWithShape="1">
            <a:gsLst>
              <a:gs pos="0">
                <a:srgbClr val="F7B507"/>
              </a:gs>
              <a:gs pos="100000">
                <a:srgbClr val="FFFFFF"/>
              </a:gs>
            </a:gsLst>
            <a:lin ang="0" scaled="1"/>
            <a:tileRect/>
          </a:gradFill>
          <a:ln w="1587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384"/>
            <a:ext cx="8229600" cy="1143000"/>
          </a:xfrm>
        </p:spPr>
        <p:txBody>
          <a:bodyPr/>
          <a:lstStyle/>
          <a:p>
            <a:r>
              <a:rPr lang="en-US" dirty="0" smtClean="0"/>
              <a:t>Daily Stand-Up</a:t>
            </a:r>
            <a:endParaRPr lang="en-US" dirty="0"/>
          </a:p>
        </p:txBody>
      </p:sp>
      <p:pic>
        <p:nvPicPr>
          <p:cNvPr id="5" name="Picture 4" descr="5b.jpg"/>
          <p:cNvPicPr>
            <a:picLocks noChangeAspect="1"/>
          </p:cNvPicPr>
          <p:nvPr/>
        </p:nvPicPr>
        <p:blipFill>
          <a:blip r:embed="rId3"/>
          <a:stretch>
            <a:fillRect/>
          </a:stretch>
        </p:blipFill>
        <p:spPr>
          <a:xfrm>
            <a:off x="1147572" y="996696"/>
            <a:ext cx="6848856" cy="4864608"/>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a.i..jpg"/>
          <p:cNvPicPr>
            <a:picLocks noChangeAspect="1"/>
          </p:cNvPicPr>
          <p:nvPr/>
        </p:nvPicPr>
        <p:blipFill>
          <a:blip r:embed="rId3"/>
          <a:stretch>
            <a:fillRect/>
          </a:stretch>
        </p:blipFill>
        <p:spPr>
          <a:xfrm>
            <a:off x="467544" y="188640"/>
            <a:ext cx="2539066" cy="6172200"/>
          </a:xfrm>
          <a:prstGeom prst="rect">
            <a:avLst/>
          </a:prstGeom>
        </p:spPr>
      </p:pic>
      <p:pic>
        <p:nvPicPr>
          <p:cNvPr id="6" name="Picture 5" descr="1a.ii.jpg"/>
          <p:cNvPicPr>
            <a:picLocks noChangeAspect="1"/>
          </p:cNvPicPr>
          <p:nvPr/>
        </p:nvPicPr>
        <p:blipFill>
          <a:blip r:embed="rId4">
            <a:clrChange>
              <a:clrFrom>
                <a:srgbClr val="FFFFFF"/>
              </a:clrFrom>
              <a:clrTo>
                <a:srgbClr val="FFFFFF">
                  <a:alpha val="0"/>
                </a:srgbClr>
              </a:clrTo>
            </a:clrChange>
          </a:blip>
          <a:stretch>
            <a:fillRect/>
          </a:stretch>
        </p:blipFill>
        <p:spPr>
          <a:xfrm>
            <a:off x="2895600" y="1143000"/>
            <a:ext cx="1600200" cy="3923070"/>
          </a:xfrm>
          <a:prstGeom prst="rect">
            <a:avLst/>
          </a:prstGeom>
        </p:spPr>
      </p:pic>
      <p:pic>
        <p:nvPicPr>
          <p:cNvPr id="8" name="Picture 7" descr="1a.iv.jpg"/>
          <p:cNvPicPr>
            <a:picLocks noChangeAspect="1"/>
          </p:cNvPicPr>
          <p:nvPr/>
        </p:nvPicPr>
        <p:blipFill>
          <a:blip r:embed="rId5">
            <a:clrChange>
              <a:clrFrom>
                <a:srgbClr val="FFFFFF"/>
              </a:clrFrom>
              <a:clrTo>
                <a:srgbClr val="FFFFFF">
                  <a:alpha val="0"/>
                </a:srgbClr>
              </a:clrTo>
            </a:clrChange>
          </a:blip>
          <a:stretch>
            <a:fillRect/>
          </a:stretch>
        </p:blipFill>
        <p:spPr>
          <a:xfrm>
            <a:off x="5562600" y="228600"/>
            <a:ext cx="3276600" cy="3645369"/>
          </a:xfrm>
          <a:prstGeom prst="rect">
            <a:avLst/>
          </a:prstGeom>
        </p:spPr>
      </p:pic>
      <p:pic>
        <p:nvPicPr>
          <p:cNvPr id="7" name="Picture 6" descr="1a.iii.jpg"/>
          <p:cNvPicPr>
            <a:picLocks noChangeAspect="1"/>
          </p:cNvPicPr>
          <p:nvPr/>
        </p:nvPicPr>
        <p:blipFill>
          <a:blip r:embed="rId6">
            <a:clrChange>
              <a:clrFrom>
                <a:srgbClr val="FFFFFF"/>
              </a:clrFrom>
              <a:clrTo>
                <a:srgbClr val="FFFFFF">
                  <a:alpha val="0"/>
                </a:srgbClr>
              </a:clrTo>
            </a:clrChange>
          </a:blip>
          <a:stretch>
            <a:fillRect/>
          </a:stretch>
        </p:blipFill>
        <p:spPr>
          <a:xfrm>
            <a:off x="4419600" y="2743200"/>
            <a:ext cx="1832919" cy="3875314"/>
          </a:xfrm>
          <a:prstGeom prst="rect">
            <a:avLst/>
          </a:prstGeom>
        </p:spPr>
      </p:pic>
      <p:sp>
        <p:nvSpPr>
          <p:cNvPr id="2" name="Title 1"/>
          <p:cNvSpPr>
            <a:spLocks noGrp="1"/>
          </p:cNvSpPr>
          <p:nvPr>
            <p:ph type="title"/>
          </p:nvPr>
        </p:nvSpPr>
        <p:spPr/>
        <p:txBody>
          <a:bodyPr/>
          <a:lstStyle/>
          <a:p>
            <a:r>
              <a:rPr lang="en-US" dirty="0" smtClean="0"/>
              <a:t>Roles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Reporting Progress – Burn Down</a:t>
            </a:r>
            <a:endParaRPr lang="en-US" dirty="0"/>
          </a:p>
        </p:txBody>
      </p:sp>
      <p:pic>
        <p:nvPicPr>
          <p:cNvPr id="5" name="Picture 4"/>
          <p:cNvPicPr>
            <a:picLocks noChangeAspect="1"/>
          </p:cNvPicPr>
          <p:nvPr/>
        </p:nvPicPr>
        <p:blipFill>
          <a:blip r:embed="rId3"/>
          <a:stretch>
            <a:fillRect/>
          </a:stretch>
        </p:blipFill>
        <p:spPr>
          <a:xfrm>
            <a:off x="152400" y="1200150"/>
            <a:ext cx="8786265" cy="4819650"/>
          </a:xfrm>
          <a:prstGeom prst="rect">
            <a:avLst/>
          </a:prstGeom>
        </p:spPr>
      </p:pic>
      <p:sp>
        <p:nvSpPr>
          <p:cNvPr id="6" name="Left Arrow 5"/>
          <p:cNvSpPr/>
          <p:nvPr/>
        </p:nvSpPr>
        <p:spPr bwMode="auto">
          <a:xfrm>
            <a:off x="1371600" y="1600200"/>
            <a:ext cx="2362200" cy="533400"/>
          </a:xfrm>
          <a:prstGeom prst="leftArrow">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7" name="Left Arrow 6"/>
          <p:cNvSpPr/>
          <p:nvPr/>
        </p:nvSpPr>
        <p:spPr bwMode="auto">
          <a:xfrm flipH="1">
            <a:off x="5715000" y="5257800"/>
            <a:ext cx="2209800" cy="533400"/>
          </a:xfrm>
          <a:prstGeom prst="leftArrow">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203" name="Rectangle 11"/>
          <p:cNvSpPr>
            <a:spLocks noGrp="1" noChangeArrowheads="1"/>
          </p:cNvSpPr>
          <p:nvPr>
            <p:ph type="title"/>
          </p:nvPr>
        </p:nvSpPr>
        <p:spPr>
          <a:xfrm>
            <a:off x="395536" y="27060"/>
            <a:ext cx="8229600" cy="1143000"/>
          </a:xfrm>
          <a:ln/>
        </p:spPr>
        <p:txBody>
          <a:bodyPr/>
          <a:lstStyle/>
          <a:p>
            <a:r>
              <a:rPr lang="en-US" dirty="0" smtClean="0"/>
              <a:t>Project Burn</a:t>
            </a:r>
            <a:r>
              <a:rPr lang="en-US" dirty="0"/>
              <a:t>-Up</a:t>
            </a:r>
          </a:p>
        </p:txBody>
      </p:sp>
      <p:pic>
        <p:nvPicPr>
          <p:cNvPr id="392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939800"/>
            <a:ext cx="78232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2204" name="AutoShape 12"/>
          <p:cNvSpPr>
            <a:spLocks/>
          </p:cNvSpPr>
          <p:nvPr/>
        </p:nvSpPr>
        <p:spPr bwMode="auto">
          <a:xfrm>
            <a:off x="571500" y="2032000"/>
            <a:ext cx="1270000" cy="533400"/>
          </a:xfrm>
          <a:prstGeom prst="rightArrow">
            <a:avLst>
              <a:gd name="adj1" fmla="val 47620"/>
              <a:gd name="adj2" fmla="val 73810"/>
            </a:avLst>
          </a:prstGeom>
          <a:gradFill rotWithShape="0">
            <a:gsLst>
              <a:gs pos="0">
                <a:srgbClr val="FFFFFF"/>
              </a:gs>
              <a:gs pos="100000">
                <a:srgbClr val="F27B00"/>
              </a:gs>
            </a:gsLst>
            <a:lin ang="120000" scaled="1"/>
          </a:gradFill>
          <a:ln w="25400" cap="flat">
            <a:solidFill>
              <a:schemeClr val="tx1"/>
            </a:solidFill>
            <a:prstDash val="solid"/>
            <a:miter lim="800000"/>
            <a:headEnd type="none" w="med" len="med"/>
            <a:tailEnd type="none" w="med" len="med"/>
          </a:ln>
        </p:spPr>
        <p:txBody>
          <a:bodyPr lIns="0" tIns="0" rIns="0" bIns="0"/>
          <a:lstStyle/>
          <a:p>
            <a:pPr>
              <a:spcBef>
                <a:spcPts val="475"/>
              </a:spcBef>
              <a:buNone/>
            </a:pPr>
            <a:r>
              <a:rPr lang="en-US" sz="1000" dirty="0">
                <a:solidFill>
                  <a:srgbClr val="292929"/>
                </a:solidFill>
                <a:latin typeface="Arial Bold" charset="0"/>
                <a:ea typeface="ＭＳ Ｐゴシック" charset="0"/>
                <a:cs typeface="Arial Bold" charset="0"/>
                <a:sym typeface="Arial Bold" charset="0"/>
              </a:rPr>
              <a:t>Scope</a:t>
            </a:r>
          </a:p>
        </p:txBody>
      </p:sp>
      <p:sp>
        <p:nvSpPr>
          <p:cNvPr id="392205" name="AutoShape 13"/>
          <p:cNvSpPr>
            <a:spLocks/>
          </p:cNvSpPr>
          <p:nvPr/>
        </p:nvSpPr>
        <p:spPr bwMode="auto">
          <a:xfrm rot="5400000">
            <a:off x="2565400" y="11938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06" name="Line 14"/>
          <p:cNvSpPr>
            <a:spLocks noChangeShapeType="1"/>
          </p:cNvSpPr>
          <p:nvPr/>
        </p:nvSpPr>
        <p:spPr bwMode="auto">
          <a:xfrm rot="10800000" flipH="1">
            <a:off x="1955800" y="3949700"/>
            <a:ext cx="6057900" cy="1270000"/>
          </a:xfrm>
          <a:prstGeom prst="line">
            <a:avLst/>
          </a:prstGeom>
          <a:noFill/>
          <a:ln w="63500" cap="rnd">
            <a:solidFill>
              <a:srgbClr val="F53F00"/>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7" name="Line 15"/>
          <p:cNvSpPr>
            <a:spLocks noChangeShapeType="1"/>
          </p:cNvSpPr>
          <p:nvPr/>
        </p:nvSpPr>
        <p:spPr bwMode="auto">
          <a:xfrm rot="10800000" flipH="1">
            <a:off x="3683000" y="2030413"/>
            <a:ext cx="5053013" cy="2643187"/>
          </a:xfrm>
          <a:prstGeom prst="line">
            <a:avLst/>
          </a:prstGeom>
          <a:noFill/>
          <a:ln w="63500" cap="rnd">
            <a:solidFill>
              <a:srgbClr val="4A99B7"/>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8" name="Line 16"/>
          <p:cNvSpPr>
            <a:spLocks noChangeShapeType="1"/>
          </p:cNvSpPr>
          <p:nvPr/>
        </p:nvSpPr>
        <p:spPr bwMode="auto">
          <a:xfrm rot="10800000" flipH="1">
            <a:off x="6235700" y="1968500"/>
            <a:ext cx="1917700" cy="1090613"/>
          </a:xfrm>
          <a:prstGeom prst="line">
            <a:avLst/>
          </a:prstGeom>
          <a:noFill/>
          <a:ln w="63500" cap="rnd">
            <a:solidFill>
              <a:srgbClr val="46D062"/>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9" name="Line 17"/>
          <p:cNvSpPr>
            <a:spLocks noChangeShapeType="1"/>
          </p:cNvSpPr>
          <p:nvPr/>
        </p:nvSpPr>
        <p:spPr bwMode="auto">
          <a:xfrm rot="10800000" flipH="1">
            <a:off x="6388100" y="2030413"/>
            <a:ext cx="2667000" cy="1587"/>
          </a:xfrm>
          <a:prstGeom prst="line">
            <a:avLst/>
          </a:prstGeom>
          <a:noFill/>
          <a:ln w="63500" cap="rnd">
            <a:solidFill>
              <a:srgbClr val="D0CD59"/>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0" name="Oval 18"/>
          <p:cNvSpPr>
            <a:spLocks/>
          </p:cNvSpPr>
          <p:nvPr/>
        </p:nvSpPr>
        <p:spPr bwMode="auto">
          <a:xfrm>
            <a:off x="8356600" y="1752600"/>
            <a:ext cx="558800" cy="558800"/>
          </a:xfrm>
          <a:prstGeom prst="ellipse">
            <a:avLst/>
          </a:prstGeom>
          <a:noFill/>
          <a:ln w="63500" cap="flat">
            <a:solidFill>
              <a:srgbClr val="F53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1" name="Oval 19"/>
          <p:cNvSpPr>
            <a:spLocks/>
          </p:cNvSpPr>
          <p:nvPr/>
        </p:nvSpPr>
        <p:spPr bwMode="auto">
          <a:xfrm>
            <a:off x="7874000" y="1739900"/>
            <a:ext cx="558800" cy="558800"/>
          </a:xfrm>
          <a:prstGeom prst="ellipse">
            <a:avLst/>
          </a:prstGeom>
          <a:noFill/>
          <a:ln w="63500" cap="flat">
            <a:solidFill>
              <a:srgbClr val="F53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2" name="AutoShape 20"/>
          <p:cNvSpPr>
            <a:spLocks/>
          </p:cNvSpPr>
          <p:nvPr/>
        </p:nvSpPr>
        <p:spPr bwMode="auto">
          <a:xfrm rot="5400000">
            <a:off x="5118100" y="10795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3" name="AutoShape 21"/>
          <p:cNvSpPr>
            <a:spLocks/>
          </p:cNvSpPr>
          <p:nvPr/>
        </p:nvSpPr>
        <p:spPr bwMode="auto">
          <a:xfrm>
            <a:off x="571500" y="4953000"/>
            <a:ext cx="1270000" cy="533400"/>
          </a:xfrm>
          <a:prstGeom prst="rightArrow">
            <a:avLst>
              <a:gd name="adj1" fmla="val 47620"/>
              <a:gd name="adj2" fmla="val 73810"/>
            </a:avLst>
          </a:prstGeom>
          <a:gradFill rotWithShape="0">
            <a:gsLst>
              <a:gs pos="0">
                <a:srgbClr val="FFFFFF"/>
              </a:gs>
              <a:gs pos="100000">
                <a:srgbClr val="F27B00"/>
              </a:gs>
            </a:gsLst>
            <a:lin ang="120000" scaled="1"/>
          </a:gradFill>
          <a:ln w="25400" cap="flat">
            <a:solidFill>
              <a:schemeClr val="tx1"/>
            </a:solidFill>
            <a:prstDash val="solid"/>
            <a:miter lim="800000"/>
            <a:headEnd type="none" w="med" len="med"/>
            <a:tailEnd type="none" w="med" len="med"/>
          </a:ln>
        </p:spPr>
        <p:txBody>
          <a:bodyPr lIns="0" tIns="0" rIns="0" bIns="0"/>
          <a:lstStyle/>
          <a:p>
            <a:pPr>
              <a:spcBef>
                <a:spcPts val="475"/>
              </a:spcBef>
              <a:buNone/>
            </a:pPr>
            <a:r>
              <a:rPr lang="en-US" sz="1000">
                <a:solidFill>
                  <a:srgbClr val="292929"/>
                </a:solidFill>
                <a:latin typeface="Arial Bold" charset="0"/>
                <a:ea typeface="ＭＳ Ｐゴシック" charset="0"/>
                <a:cs typeface="Arial Bold" charset="0"/>
                <a:sym typeface="Arial Bold" charset="0"/>
              </a:rPr>
              <a:t>Velocity</a:t>
            </a:r>
          </a:p>
        </p:txBody>
      </p:sp>
      <p:sp>
        <p:nvSpPr>
          <p:cNvPr id="392214" name="AutoShape 22"/>
          <p:cNvSpPr>
            <a:spLocks/>
          </p:cNvSpPr>
          <p:nvPr/>
        </p:nvSpPr>
        <p:spPr bwMode="auto">
          <a:xfrm rot="5400000">
            <a:off x="2565400" y="39370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5" name="AutoShape 23"/>
          <p:cNvSpPr>
            <a:spLocks/>
          </p:cNvSpPr>
          <p:nvPr/>
        </p:nvSpPr>
        <p:spPr bwMode="auto">
          <a:xfrm rot="5400000">
            <a:off x="4419724" y="2789188"/>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6" name="Line 24"/>
          <p:cNvSpPr>
            <a:spLocks noChangeShapeType="1"/>
          </p:cNvSpPr>
          <p:nvPr/>
        </p:nvSpPr>
        <p:spPr bwMode="auto">
          <a:xfrm>
            <a:off x="8102600" y="990600"/>
            <a:ext cx="0" cy="48799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5509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2204"/>
                                        </p:tgtEl>
                                        <p:attrNameLst>
                                          <p:attrName>style.visibility</p:attrName>
                                        </p:attrNameLst>
                                      </p:cBhvr>
                                      <p:to>
                                        <p:strVal val="visible"/>
                                      </p:to>
                                    </p:set>
                                    <p:animEffect transition="in" filter="wipe(left)">
                                      <p:cBhvr>
                                        <p:cTn id="7" dur="500"/>
                                        <p:tgtEl>
                                          <p:spTgt spid="3922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2205"/>
                                        </p:tgtEl>
                                        <p:attrNameLst>
                                          <p:attrName>style.visibility</p:attrName>
                                        </p:attrNameLst>
                                      </p:cBhvr>
                                      <p:to>
                                        <p:strVal val="visible"/>
                                      </p:to>
                                    </p:set>
                                    <p:animEffect transition="in" filter="wipe(up)">
                                      <p:cBhvr>
                                        <p:cTn id="12" dur="500"/>
                                        <p:tgtEl>
                                          <p:spTgt spid="3922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2212"/>
                                        </p:tgtEl>
                                        <p:attrNameLst>
                                          <p:attrName>style.visibility</p:attrName>
                                        </p:attrNameLst>
                                      </p:cBhvr>
                                      <p:to>
                                        <p:strVal val="visible"/>
                                      </p:to>
                                    </p:set>
                                    <p:animEffect transition="in" filter="wipe(up)">
                                      <p:cBhvr>
                                        <p:cTn id="17" dur="500"/>
                                        <p:tgtEl>
                                          <p:spTgt spid="3922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2209"/>
                                        </p:tgtEl>
                                        <p:attrNameLst>
                                          <p:attrName>style.visibility</p:attrName>
                                        </p:attrNameLst>
                                      </p:cBhvr>
                                      <p:to>
                                        <p:strVal val="visible"/>
                                      </p:to>
                                    </p:set>
                                    <p:animEffect transition="in" filter="wipe(left)">
                                      <p:cBhvr>
                                        <p:cTn id="22" dur="500"/>
                                        <p:tgtEl>
                                          <p:spTgt spid="3922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2213"/>
                                        </p:tgtEl>
                                        <p:attrNameLst>
                                          <p:attrName>style.visibility</p:attrName>
                                        </p:attrNameLst>
                                      </p:cBhvr>
                                      <p:to>
                                        <p:strVal val="visible"/>
                                      </p:to>
                                    </p:set>
                                    <p:animEffect transition="in" filter="wipe(left)">
                                      <p:cBhvr>
                                        <p:cTn id="27" dur="500"/>
                                        <p:tgtEl>
                                          <p:spTgt spid="392213"/>
                                        </p:tgtEl>
                                      </p:cBhvr>
                                    </p:animEffect>
                                  </p:childTnLst>
                                </p:cTn>
                              </p:par>
                            </p:childTnLst>
                          </p:cTn>
                        </p:par>
                        <p:par>
                          <p:cTn id="28" fill="hold" nodeType="afterGroup">
                            <p:stCondLst>
                              <p:cond delay="500"/>
                            </p:stCondLst>
                            <p:childTnLst>
                              <p:par>
                                <p:cTn id="29" presetID="22" presetClass="exit" presetSubtype="4" fill="hold" grpId="1" nodeType="afterEffect">
                                  <p:stCondLst>
                                    <p:cond delay="0"/>
                                  </p:stCondLst>
                                  <p:childTnLst>
                                    <p:animEffect transition="out" filter="wipe(down)">
                                      <p:cBhvr>
                                        <p:cTn id="30" dur="500"/>
                                        <p:tgtEl>
                                          <p:spTgt spid="392204"/>
                                        </p:tgtEl>
                                      </p:cBhvr>
                                    </p:animEffect>
                                    <p:set>
                                      <p:cBhvr>
                                        <p:cTn id="31" dur="1" fill="hold">
                                          <p:stCondLst>
                                            <p:cond delay="499"/>
                                          </p:stCondLst>
                                        </p:cTn>
                                        <p:tgtEl>
                                          <p:spTgt spid="392204"/>
                                        </p:tgtEl>
                                        <p:attrNameLst>
                                          <p:attrName>style.visibility</p:attrName>
                                        </p:attrNameLst>
                                      </p:cBhvr>
                                      <p:to>
                                        <p:strVal val="hidden"/>
                                      </p:to>
                                    </p:set>
                                  </p:childTnLst>
                                </p:cTn>
                              </p:par>
                            </p:childTnLst>
                          </p:cTn>
                        </p:par>
                        <p:par>
                          <p:cTn id="32" fill="hold" nodeType="afterGroup">
                            <p:stCondLst>
                              <p:cond delay="1000"/>
                            </p:stCondLst>
                            <p:childTnLst>
                              <p:par>
                                <p:cTn id="33" presetID="22" presetClass="exit" presetSubtype="4" fill="hold" grpId="1" nodeType="afterEffect">
                                  <p:stCondLst>
                                    <p:cond delay="0"/>
                                  </p:stCondLst>
                                  <p:childTnLst>
                                    <p:animEffect transition="out" filter="wipe(down)">
                                      <p:cBhvr>
                                        <p:cTn id="34" dur="500"/>
                                        <p:tgtEl>
                                          <p:spTgt spid="392205"/>
                                        </p:tgtEl>
                                      </p:cBhvr>
                                    </p:animEffect>
                                    <p:set>
                                      <p:cBhvr>
                                        <p:cTn id="35" dur="1" fill="hold">
                                          <p:stCondLst>
                                            <p:cond delay="499"/>
                                          </p:stCondLst>
                                        </p:cTn>
                                        <p:tgtEl>
                                          <p:spTgt spid="392205"/>
                                        </p:tgtEl>
                                        <p:attrNameLst>
                                          <p:attrName>style.visibility</p:attrName>
                                        </p:attrNameLst>
                                      </p:cBhvr>
                                      <p:to>
                                        <p:strVal val="hidden"/>
                                      </p:to>
                                    </p:set>
                                  </p:childTnLst>
                                </p:cTn>
                              </p:par>
                            </p:childTnLst>
                          </p:cTn>
                        </p:par>
                        <p:par>
                          <p:cTn id="36" fill="hold" nodeType="afterGroup">
                            <p:stCondLst>
                              <p:cond delay="1500"/>
                            </p:stCondLst>
                            <p:childTnLst>
                              <p:par>
                                <p:cTn id="37" presetID="22" presetClass="exit" presetSubtype="4" fill="hold" grpId="1" nodeType="afterEffect">
                                  <p:stCondLst>
                                    <p:cond delay="0"/>
                                  </p:stCondLst>
                                  <p:childTnLst>
                                    <p:animEffect transition="out" filter="wipe(down)">
                                      <p:cBhvr>
                                        <p:cTn id="38" dur="500"/>
                                        <p:tgtEl>
                                          <p:spTgt spid="392212"/>
                                        </p:tgtEl>
                                      </p:cBhvr>
                                    </p:animEffect>
                                    <p:set>
                                      <p:cBhvr>
                                        <p:cTn id="39" dur="1" fill="hold">
                                          <p:stCondLst>
                                            <p:cond delay="499"/>
                                          </p:stCondLst>
                                        </p:cTn>
                                        <p:tgtEl>
                                          <p:spTgt spid="392212"/>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92214"/>
                                        </p:tgtEl>
                                        <p:attrNameLst>
                                          <p:attrName>style.visibility</p:attrName>
                                        </p:attrNameLst>
                                      </p:cBhvr>
                                      <p:to>
                                        <p:strVal val="visible"/>
                                      </p:to>
                                    </p:set>
                                    <p:animEffect transition="in" filter="wipe(up)">
                                      <p:cBhvr>
                                        <p:cTn id="44" dur="500"/>
                                        <p:tgtEl>
                                          <p:spTgt spid="392214"/>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92206"/>
                                        </p:tgtEl>
                                        <p:attrNameLst>
                                          <p:attrName>style.visibility</p:attrName>
                                        </p:attrNameLst>
                                      </p:cBhvr>
                                      <p:to>
                                        <p:strVal val="visible"/>
                                      </p:to>
                                    </p:set>
                                    <p:animEffect transition="in" filter="wipe(left)">
                                      <p:cBhvr>
                                        <p:cTn id="48" dur="500"/>
                                        <p:tgtEl>
                                          <p:spTgt spid="39220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92215"/>
                                        </p:tgtEl>
                                        <p:attrNameLst>
                                          <p:attrName>style.visibility</p:attrName>
                                        </p:attrNameLst>
                                      </p:cBhvr>
                                      <p:to>
                                        <p:strVal val="visible"/>
                                      </p:to>
                                    </p:set>
                                    <p:animEffect transition="in" filter="wipe(up)">
                                      <p:cBhvr>
                                        <p:cTn id="53" dur="500"/>
                                        <p:tgtEl>
                                          <p:spTgt spid="392215"/>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392207"/>
                                        </p:tgtEl>
                                        <p:attrNameLst>
                                          <p:attrName>style.visibility</p:attrName>
                                        </p:attrNameLst>
                                      </p:cBhvr>
                                      <p:to>
                                        <p:strVal val="visible"/>
                                      </p:to>
                                    </p:set>
                                    <p:animEffect transition="in" filter="wipe(left)">
                                      <p:cBhvr>
                                        <p:cTn id="57" dur="500"/>
                                        <p:tgtEl>
                                          <p:spTgt spid="392207"/>
                                        </p:tgtEl>
                                      </p:cBhvr>
                                    </p:animEffect>
                                  </p:childTnLst>
                                </p:cTn>
                              </p:par>
                            </p:childTnLst>
                          </p:cTn>
                        </p:par>
                        <p:par>
                          <p:cTn id="58" fill="hold" nodeType="afterGroup">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392210"/>
                                        </p:tgtEl>
                                        <p:attrNameLst>
                                          <p:attrName>style.visibility</p:attrName>
                                        </p:attrNameLst>
                                      </p:cBhvr>
                                      <p:to>
                                        <p:strVal val="visible"/>
                                      </p:to>
                                    </p:set>
                                    <p:animEffect transition="in" filter="wipe(down)">
                                      <p:cBhvr>
                                        <p:cTn id="61" dur="500"/>
                                        <p:tgtEl>
                                          <p:spTgt spid="39221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92208"/>
                                        </p:tgtEl>
                                        <p:attrNameLst>
                                          <p:attrName>style.visibility</p:attrName>
                                        </p:attrNameLst>
                                      </p:cBhvr>
                                      <p:to>
                                        <p:strVal val="visible"/>
                                      </p:to>
                                    </p:set>
                                    <p:animEffect transition="in" filter="wipe(left)">
                                      <p:cBhvr>
                                        <p:cTn id="66" dur="500"/>
                                        <p:tgtEl>
                                          <p:spTgt spid="392208"/>
                                        </p:tgtEl>
                                      </p:cBhvr>
                                    </p:animEffect>
                                  </p:childTnLst>
                                </p:cTn>
                              </p:par>
                            </p:childTnLst>
                          </p:cTn>
                        </p:par>
                        <p:par>
                          <p:cTn id="67" fill="hold" nodeType="afterGroup">
                            <p:stCondLst>
                              <p:cond delay="500"/>
                            </p:stCondLst>
                            <p:childTnLst>
                              <p:par>
                                <p:cTn id="68" presetID="22" presetClass="exit" presetSubtype="4" fill="hold" grpId="1" nodeType="afterEffect">
                                  <p:stCondLst>
                                    <p:cond delay="0"/>
                                  </p:stCondLst>
                                  <p:childTnLst>
                                    <p:animEffect transition="out" filter="wipe(down)">
                                      <p:cBhvr>
                                        <p:cTn id="69" dur="500"/>
                                        <p:tgtEl>
                                          <p:spTgt spid="392210"/>
                                        </p:tgtEl>
                                      </p:cBhvr>
                                    </p:animEffect>
                                    <p:set>
                                      <p:cBhvr>
                                        <p:cTn id="70" dur="1" fill="hold">
                                          <p:stCondLst>
                                            <p:cond delay="499"/>
                                          </p:stCondLst>
                                        </p:cTn>
                                        <p:tgtEl>
                                          <p:spTgt spid="392210"/>
                                        </p:tgtEl>
                                        <p:attrNameLst>
                                          <p:attrName>style.visibility</p:attrName>
                                        </p:attrNameLst>
                                      </p:cBhvr>
                                      <p:to>
                                        <p:strVal val="hidden"/>
                                      </p:to>
                                    </p:set>
                                  </p:childTnLst>
                                </p:cTn>
                              </p:par>
                            </p:childTnLst>
                          </p:cTn>
                        </p:par>
                        <p:par>
                          <p:cTn id="71" fill="hold" nodeType="afterGroup">
                            <p:stCondLst>
                              <p:cond delay="1000"/>
                            </p:stCondLst>
                            <p:childTnLst>
                              <p:par>
                                <p:cTn id="72" presetID="22" presetClass="entr" presetSubtype="4" fill="hold" grpId="0" nodeType="afterEffect">
                                  <p:stCondLst>
                                    <p:cond delay="0"/>
                                  </p:stCondLst>
                                  <p:childTnLst>
                                    <p:set>
                                      <p:cBhvr>
                                        <p:cTn id="73" dur="1" fill="hold">
                                          <p:stCondLst>
                                            <p:cond delay="0"/>
                                          </p:stCondLst>
                                        </p:cTn>
                                        <p:tgtEl>
                                          <p:spTgt spid="392211"/>
                                        </p:tgtEl>
                                        <p:attrNameLst>
                                          <p:attrName>style.visibility</p:attrName>
                                        </p:attrNameLst>
                                      </p:cBhvr>
                                      <p:to>
                                        <p:strVal val="visible"/>
                                      </p:to>
                                    </p:set>
                                    <p:animEffect transition="in" filter="wipe(down)">
                                      <p:cBhvr>
                                        <p:cTn id="74" dur="500"/>
                                        <p:tgtEl>
                                          <p:spTgt spid="392211"/>
                                        </p:tgtEl>
                                      </p:cBhvr>
                                    </p:animEffect>
                                  </p:childTnLst>
                                </p:cTn>
                              </p:par>
                            </p:childTnLst>
                          </p:cTn>
                        </p:par>
                        <p:par>
                          <p:cTn id="75" fill="hold" nodeType="afterGroup">
                            <p:stCondLst>
                              <p:cond delay="1500"/>
                            </p:stCondLst>
                            <p:childTnLst>
                              <p:par>
                                <p:cTn id="76" presetID="22" presetClass="entr" presetSubtype="4" fill="hold" grpId="0" nodeType="afterEffect">
                                  <p:stCondLst>
                                    <p:cond delay="0"/>
                                  </p:stCondLst>
                                  <p:childTnLst>
                                    <p:set>
                                      <p:cBhvr>
                                        <p:cTn id="77" dur="1" fill="hold">
                                          <p:stCondLst>
                                            <p:cond delay="0"/>
                                          </p:stCondLst>
                                        </p:cTn>
                                        <p:tgtEl>
                                          <p:spTgt spid="392216"/>
                                        </p:tgtEl>
                                        <p:attrNameLst>
                                          <p:attrName>style.visibility</p:attrName>
                                        </p:attrNameLst>
                                      </p:cBhvr>
                                      <p:to>
                                        <p:strVal val="visible"/>
                                      </p:to>
                                    </p:set>
                                    <p:animEffect transition="in" filter="wipe(down)">
                                      <p:cBhvr>
                                        <p:cTn id="78" dur="500"/>
                                        <p:tgtEl>
                                          <p:spTgt spid="392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04" grpId="0" animBg="1" autoUpdateAnimBg="0"/>
      <p:bldP spid="392204" grpId="1" animBg="1" autoUpdateAnimBg="0"/>
      <p:bldP spid="392205" grpId="0" animBg="1"/>
      <p:bldP spid="392205" grpId="1" animBg="1"/>
      <p:bldP spid="392206" grpId="0" animBg="1"/>
      <p:bldP spid="392207" grpId="0" animBg="1"/>
      <p:bldP spid="392208" grpId="0" animBg="1"/>
      <p:bldP spid="392209" grpId="0" animBg="1"/>
      <p:bldP spid="392210" grpId="0" animBg="1"/>
      <p:bldP spid="392210" grpId="1" animBg="1"/>
      <p:bldP spid="392211" grpId="0" animBg="1"/>
      <p:bldP spid="392212" grpId="0" animBg="1"/>
      <p:bldP spid="392212" grpId="1" animBg="1"/>
      <p:bldP spid="392213" grpId="0" animBg="1" autoUpdateAnimBg="0"/>
      <p:bldP spid="392214" grpId="0" animBg="1"/>
      <p:bldP spid="392215" grpId="0" animBg="1"/>
      <p:bldP spid="39221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3408"/>
            <a:ext cx="8229600" cy="1143000"/>
          </a:xfrm>
        </p:spPr>
        <p:txBody>
          <a:bodyPr/>
          <a:lstStyle/>
          <a:p>
            <a:r>
              <a:rPr lang="en-US" dirty="0" smtClean="0"/>
              <a:t>Showcases</a:t>
            </a:r>
            <a:endParaRPr lang="en-US" dirty="0"/>
          </a:p>
        </p:txBody>
      </p:sp>
      <p:pic>
        <p:nvPicPr>
          <p:cNvPr id="5" name="Picture 4" descr="20a.jpg"/>
          <p:cNvPicPr>
            <a:picLocks noChangeAspect="1"/>
          </p:cNvPicPr>
          <p:nvPr/>
        </p:nvPicPr>
        <p:blipFill>
          <a:blip r:embed="rId3">
            <a:clrChange>
              <a:clrFrom>
                <a:srgbClr val="FFFFFF"/>
              </a:clrFrom>
              <a:clrTo>
                <a:srgbClr val="FFFFFF">
                  <a:alpha val="0"/>
                </a:srgbClr>
              </a:clrTo>
            </a:clrChange>
          </a:blip>
          <a:stretch>
            <a:fillRect/>
          </a:stretch>
        </p:blipFill>
        <p:spPr>
          <a:xfrm>
            <a:off x="-396552" y="503634"/>
            <a:ext cx="9144000" cy="63817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Managing Risks and Issues</a:t>
            </a:r>
            <a:endParaRPr lang="en-US" dirty="0"/>
          </a:p>
        </p:txBody>
      </p:sp>
      <p:pic>
        <p:nvPicPr>
          <p:cNvPr id="6" name="Picture 5"/>
          <p:cNvPicPr>
            <a:picLocks noChangeAspect="1"/>
          </p:cNvPicPr>
          <p:nvPr/>
        </p:nvPicPr>
        <p:blipFill>
          <a:blip r:embed="rId3"/>
          <a:stretch>
            <a:fillRect/>
          </a:stretch>
        </p:blipFill>
        <p:spPr>
          <a:xfrm>
            <a:off x="304800" y="1219200"/>
            <a:ext cx="8522511" cy="47434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t>Review</a:t>
            </a:r>
            <a:endParaRPr lang="en-US" dirty="0"/>
          </a:p>
        </p:txBody>
      </p:sp>
      <p:sp>
        <p:nvSpPr>
          <p:cNvPr id="2" name="Content Placeholder 1"/>
          <p:cNvSpPr>
            <a:spLocks noGrp="1"/>
          </p:cNvSpPr>
          <p:nvPr>
            <p:ph idx="1"/>
          </p:nvPr>
        </p:nvSpPr>
        <p:spPr/>
        <p:txBody>
          <a:bodyPr>
            <a:normAutofit fontScale="92500" lnSpcReduction="10000"/>
          </a:bodyPr>
          <a:lstStyle/>
          <a:p>
            <a:r>
              <a:rPr lang="en-US" dirty="0"/>
              <a:t>P</a:t>
            </a:r>
            <a:r>
              <a:rPr lang="en-US" dirty="0" smtClean="0"/>
              <a:t>urpose </a:t>
            </a:r>
            <a:r>
              <a:rPr lang="en-US" dirty="0"/>
              <a:t>and attributes of stories</a:t>
            </a:r>
          </a:p>
          <a:p>
            <a:r>
              <a:rPr lang="en-US" dirty="0"/>
              <a:t>R</a:t>
            </a:r>
            <a:r>
              <a:rPr lang="en-US" dirty="0" smtClean="0"/>
              <a:t>elationship </a:t>
            </a:r>
            <a:r>
              <a:rPr lang="en-US" dirty="0"/>
              <a:t>of stories, acceptance criteria and testing</a:t>
            </a:r>
          </a:p>
          <a:p>
            <a:r>
              <a:rPr lang="en-US" dirty="0" smtClean="0"/>
              <a:t>Roles </a:t>
            </a:r>
            <a:r>
              <a:rPr lang="en-US" dirty="0"/>
              <a:t>and personas and scenarios</a:t>
            </a:r>
          </a:p>
          <a:p>
            <a:r>
              <a:rPr lang="en-US" dirty="0" smtClean="0"/>
              <a:t>Estimate </a:t>
            </a:r>
            <a:r>
              <a:rPr lang="en-US" dirty="0"/>
              <a:t>agile stories</a:t>
            </a:r>
          </a:p>
          <a:p>
            <a:r>
              <a:rPr lang="en-US" dirty="0" smtClean="0"/>
              <a:t>Plan </a:t>
            </a:r>
            <a:r>
              <a:rPr lang="en-US" dirty="0"/>
              <a:t>using estimates, spikes and velocity</a:t>
            </a:r>
          </a:p>
          <a:p>
            <a:r>
              <a:rPr lang="en-US" dirty="0" smtClean="0"/>
              <a:t>Agile </a:t>
            </a:r>
            <a:r>
              <a:rPr lang="en-US" dirty="0"/>
              <a:t>lifecycle and planning cadence</a:t>
            </a:r>
          </a:p>
          <a:p>
            <a:r>
              <a:rPr lang="en-US" dirty="0" smtClean="0"/>
              <a:t>Agile </a:t>
            </a:r>
            <a:r>
              <a:rPr lang="en-US" dirty="0"/>
              <a:t>metrics and communication</a:t>
            </a:r>
          </a:p>
          <a:p>
            <a:endParaRPr lang="en-US" dirty="0"/>
          </a:p>
          <a:p>
            <a:endParaRPr lang="en-US" dirty="0"/>
          </a:p>
          <a:p>
            <a:endParaRPr lang="en-US" dirty="0"/>
          </a:p>
          <a:p>
            <a:endParaRPr lang="en-US" dirty="0"/>
          </a:p>
        </p:txBody>
      </p:sp>
      <p:sp>
        <p:nvSpPr>
          <p:cNvPr id="9" name="Content Placeholder 2"/>
          <p:cNvSpPr txBox="1">
            <a:spLocks/>
          </p:cNvSpPr>
          <p:nvPr/>
        </p:nvSpPr>
        <p:spPr>
          <a:xfrm>
            <a:off x="609601" y="996777"/>
            <a:ext cx="7953746" cy="5232797"/>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p:txBody>
      </p:sp>
    </p:spTree>
    <p:extLst>
      <p:ext uri="{BB962C8B-B14F-4D97-AF65-F5344CB8AC3E}">
        <p14:creationId xmlns:p14="http://schemas.microsoft.com/office/powerpoint/2010/main" val="3142840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39555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b.jpg"/>
          <p:cNvPicPr>
            <a:picLocks noChangeAspect="1"/>
          </p:cNvPicPr>
          <p:nvPr/>
        </p:nvPicPr>
        <p:blipFill>
          <a:blip r:embed="rId3">
            <a:clrChange>
              <a:clrFrom>
                <a:srgbClr val="FFFFFF"/>
              </a:clrFrom>
              <a:clrTo>
                <a:srgbClr val="FFFFFF">
                  <a:alpha val="0"/>
                </a:srgbClr>
              </a:clrTo>
            </a:clrChange>
          </a:blip>
          <a:stretch>
            <a:fillRect/>
          </a:stretch>
        </p:blipFill>
        <p:spPr>
          <a:xfrm>
            <a:off x="1066800" y="751656"/>
            <a:ext cx="7010400" cy="6781800"/>
          </a:xfrm>
          <a:prstGeom prst="rect">
            <a:avLst/>
          </a:prstGeom>
        </p:spPr>
      </p:pic>
      <p:sp>
        <p:nvSpPr>
          <p:cNvPr id="2" name="Title 1"/>
          <p:cNvSpPr>
            <a:spLocks noGrp="1"/>
          </p:cNvSpPr>
          <p:nvPr>
            <p:ph type="title"/>
          </p:nvPr>
        </p:nvSpPr>
        <p:spPr>
          <a:xfrm>
            <a:off x="467544" y="0"/>
            <a:ext cx="8229600" cy="1143000"/>
          </a:xfrm>
        </p:spPr>
        <p:txBody>
          <a:bodyPr/>
          <a:lstStyle/>
          <a:p>
            <a:r>
              <a:rPr lang="en-US" dirty="0" smtClean="0"/>
              <a:t>Personas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6738"/>
            <a:ext cx="8229600" cy="1143000"/>
          </a:xfrm>
        </p:spPr>
        <p:txBody>
          <a:bodyPr/>
          <a:lstStyle/>
          <a:p>
            <a:r>
              <a:rPr lang="en-US" dirty="0" smtClean="0"/>
              <a:t>Personas</a:t>
            </a:r>
            <a:endParaRPr lang="en-US" dirty="0"/>
          </a:p>
        </p:txBody>
      </p:sp>
      <p:grpSp>
        <p:nvGrpSpPr>
          <p:cNvPr id="14" name="Group 13"/>
          <p:cNvGrpSpPr/>
          <p:nvPr/>
        </p:nvGrpSpPr>
        <p:grpSpPr>
          <a:xfrm>
            <a:off x="1066800" y="1406843"/>
            <a:ext cx="7391400" cy="4495799"/>
            <a:chOff x="3733800" y="2133600"/>
            <a:chExt cx="5029200" cy="3886200"/>
          </a:xfrm>
        </p:grpSpPr>
        <p:sp>
          <p:nvSpPr>
            <p:cNvPr id="12" name="Rectangle 11"/>
            <p:cNvSpPr/>
            <p:nvPr/>
          </p:nvSpPr>
          <p:spPr bwMode="auto">
            <a:xfrm>
              <a:off x="3733800" y="2133600"/>
              <a:ext cx="5029200" cy="38862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0" name="TextBox 9"/>
            <p:cNvSpPr txBox="1"/>
            <p:nvPr/>
          </p:nvSpPr>
          <p:spPr>
            <a:xfrm>
              <a:off x="3962400" y="2263217"/>
              <a:ext cx="4572000" cy="3660768"/>
            </a:xfrm>
            <a:prstGeom prst="rect">
              <a:avLst/>
            </a:prstGeom>
            <a:solidFill>
              <a:schemeClr val="bg1"/>
            </a:solidFill>
            <a:ln>
              <a:solidFill>
                <a:schemeClr val="bg1">
                  <a:lumMod val="75000"/>
                </a:schemeClr>
              </a:solidFill>
            </a:ln>
          </p:spPr>
          <p:txBody>
            <a:bodyPr wrap="square" lIns="182880" tIns="91440" rIns="182880" bIns="91440" rtlCol="0">
              <a:spAutoFit/>
            </a:bodyPr>
            <a:lstStyle/>
            <a:p>
              <a:pPr marL="236538" indent="-236538"/>
              <a:r>
                <a:rPr lang="en-US" sz="2800" dirty="0" smtClean="0">
                  <a:latin typeface="Calibri" pitchFamily="34" charset="0"/>
                  <a:cs typeface="Calibri" pitchFamily="34" charset="0"/>
                </a:rPr>
                <a:t>37 Years Old</a:t>
              </a:r>
            </a:p>
            <a:p>
              <a:pPr marL="236538" indent="-236538"/>
              <a:r>
                <a:rPr lang="en-US" sz="2800" dirty="0" smtClean="0">
                  <a:latin typeface="Calibri" pitchFamily="34" charset="0"/>
                  <a:cs typeface="Calibri" pitchFamily="34" charset="0"/>
                </a:rPr>
                <a:t>Married</a:t>
              </a:r>
            </a:p>
            <a:p>
              <a:pPr marL="236538" indent="-236538"/>
              <a:r>
                <a:rPr lang="en-US" sz="2800" dirty="0" smtClean="0">
                  <a:latin typeface="Calibri" pitchFamily="34" charset="0"/>
                  <a:cs typeface="Calibri" pitchFamily="34" charset="0"/>
                </a:rPr>
                <a:t>No children</a:t>
              </a:r>
            </a:p>
            <a:p>
              <a:pPr marL="236538" indent="-236538"/>
              <a:r>
                <a:rPr lang="en-US" sz="2800" dirty="0" smtClean="0">
                  <a:latin typeface="Calibri" pitchFamily="34" charset="0"/>
                  <a:cs typeface="Calibri" pitchFamily="34" charset="0"/>
                </a:rPr>
                <a:t>Two dachshunds, both female</a:t>
              </a:r>
            </a:p>
            <a:p>
              <a:pPr marL="236538" indent="-236538"/>
              <a:r>
                <a:rPr lang="en-US" sz="2800" dirty="0" smtClean="0">
                  <a:latin typeface="Calibri" pitchFamily="34" charset="0"/>
                  <a:cs typeface="Calibri" pitchFamily="34" charset="0"/>
                </a:rPr>
                <a:t>Worked her way up from tester</a:t>
              </a:r>
            </a:p>
            <a:p>
              <a:pPr marL="236538" indent="-236538"/>
              <a:r>
                <a:rPr lang="en-US" sz="2800" dirty="0" smtClean="0">
                  <a:latin typeface="Calibri" pitchFamily="34" charset="0"/>
                  <a:cs typeface="Calibri" pitchFamily="34" charset="0"/>
                </a:rPr>
                <a:t>BS in MIS</a:t>
              </a:r>
            </a:p>
            <a:p>
              <a:pPr marL="236538" indent="-236538"/>
              <a:r>
                <a:rPr lang="en-US" sz="2800" dirty="0" smtClean="0">
                  <a:latin typeface="Calibri" pitchFamily="34" charset="0"/>
                  <a:cs typeface="Calibri" pitchFamily="34" charset="0"/>
                </a:rPr>
                <a:t>Hobbies: bicycling, musical theater</a:t>
              </a:r>
            </a:p>
            <a:p>
              <a:pPr marL="236538" indent="-236538"/>
              <a:r>
                <a:rPr lang="en-US" sz="2800" dirty="0" smtClean="0">
                  <a:latin typeface="Calibri" pitchFamily="34" charset="0"/>
                  <a:cs typeface="Calibri" pitchFamily="34" charset="0"/>
                </a:rPr>
                <a:t>Subscribes to Quality Software Magazine</a:t>
              </a:r>
            </a:p>
          </p:txBody>
        </p:sp>
      </p:grpSp>
      <p:sp>
        <p:nvSpPr>
          <p:cNvPr id="11" name="TextBox 10"/>
          <p:cNvSpPr txBox="1"/>
          <p:nvPr/>
        </p:nvSpPr>
        <p:spPr>
          <a:xfrm>
            <a:off x="1066800" y="914400"/>
            <a:ext cx="7391400" cy="492443"/>
          </a:xfrm>
          <a:prstGeom prst="rect">
            <a:avLst/>
          </a:prstGeom>
          <a:ln w="22225" cap="flat" cmpd="sng" algn="ctr">
            <a:solidFill>
              <a:schemeClr val="tx2"/>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square" tIns="91440" bIns="91440" rtlCol="0">
            <a:spAutoFit/>
          </a:bodyPr>
          <a:lstStyle/>
          <a:p>
            <a:pPr algn="ctr">
              <a:buNone/>
            </a:pPr>
            <a:r>
              <a:rPr lang="en-US" dirty="0" smtClean="0"/>
              <a:t>Jane, the QA Manager</a:t>
            </a:r>
            <a:endParaRPr lang="en-US" dirty="0"/>
          </a:p>
        </p:txBody>
      </p:sp>
      <p:pic>
        <p:nvPicPr>
          <p:cNvPr id="13" name="Picture 12" descr="353164703_4eb1d632ce.jpg"/>
          <p:cNvPicPr>
            <a:picLocks noChangeAspect="1"/>
          </p:cNvPicPr>
          <p:nvPr/>
        </p:nvPicPr>
        <p:blipFill>
          <a:blip r:embed="rId3"/>
          <a:stretch>
            <a:fillRect/>
          </a:stretch>
        </p:blipFill>
        <p:spPr>
          <a:xfrm>
            <a:off x="6137910" y="1864043"/>
            <a:ext cx="1863090" cy="1905000"/>
          </a:xfrm>
          <a:prstGeom prst="rect">
            <a:avLst/>
          </a:prstGeom>
          <a:ln>
            <a:noFill/>
          </a:ln>
          <a:effectLst>
            <a:softEdge rad="112500"/>
          </a:effectLst>
        </p:spPr>
      </p:pic>
      <p:sp>
        <p:nvSpPr>
          <p:cNvPr id="15" name="TextBox 14"/>
          <p:cNvSpPr txBox="1"/>
          <p:nvPr/>
        </p:nvSpPr>
        <p:spPr>
          <a:xfrm>
            <a:off x="511758" y="6019800"/>
            <a:ext cx="8481809" cy="338554"/>
          </a:xfrm>
          <a:prstGeom prst="rect">
            <a:avLst/>
          </a:prstGeom>
          <a:noFill/>
        </p:spPr>
        <p:txBody>
          <a:bodyPr wrap="none" rtlCol="0">
            <a:spAutoFit/>
          </a:bodyPr>
          <a:lstStyle/>
          <a:p>
            <a:pPr algn="ctr">
              <a:buNone/>
            </a:pPr>
            <a:r>
              <a:rPr lang="en-US" sz="1600" i="1" dirty="0" smtClean="0">
                <a:solidFill>
                  <a:srgbClr val="3C8C93"/>
                </a:solidFill>
              </a:rPr>
              <a:t>Photo from </a:t>
            </a:r>
            <a:r>
              <a:rPr lang="en-US" sz="1600" i="1" dirty="0" err="1" smtClean="0">
                <a:solidFill>
                  <a:srgbClr val="3C8C93"/>
                </a:solidFill>
              </a:rPr>
              <a:t>JesperM</a:t>
            </a:r>
            <a:r>
              <a:rPr lang="en-US" sz="1600" i="1" dirty="0" smtClean="0">
                <a:solidFill>
                  <a:srgbClr val="3C8C93"/>
                </a:solidFill>
              </a:rPr>
              <a:t> on </a:t>
            </a:r>
            <a:r>
              <a:rPr lang="en-US" sz="1600" i="1" dirty="0" err="1" smtClean="0">
                <a:solidFill>
                  <a:srgbClr val="3C8C93"/>
                </a:solidFill>
              </a:rPr>
              <a:t>Flickr</a:t>
            </a:r>
            <a:r>
              <a:rPr lang="en-US" sz="1600" i="1" dirty="0" smtClean="0">
                <a:solidFill>
                  <a:srgbClr val="3C8C93"/>
                </a:solidFill>
              </a:rPr>
              <a:t> @ http://www.flickr.com/photos/51344793@N00/353164703/</a:t>
            </a:r>
            <a:endParaRPr lang="en-US" sz="1600" i="1" dirty="0">
              <a:solidFill>
                <a:srgbClr val="3C8C93"/>
              </a:solidFill>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Why Roles AND Personas?</a:t>
            </a:r>
            <a:endParaRPr lang="en-US" dirty="0">
              <a:latin typeface="Calibri" pitchFamily="34" charset="0"/>
              <a:cs typeface="Calibri" pitchFamily="34" charset="0"/>
            </a:endParaRPr>
          </a:p>
        </p:txBody>
      </p:sp>
      <p:sp>
        <p:nvSpPr>
          <p:cNvPr id="4" name="Content Placeholder 3"/>
          <p:cNvSpPr>
            <a:spLocks noGrp="1"/>
          </p:cNvSpPr>
          <p:nvPr>
            <p:ph idx="4294967295"/>
          </p:nvPr>
        </p:nvSpPr>
        <p:spPr>
          <a:xfrm>
            <a:off x="0" y="2006600"/>
            <a:ext cx="3505200" cy="990600"/>
          </a:xfrm>
        </p:spPr>
        <p:txBody>
          <a:bodyPr>
            <a:normAutofit lnSpcReduction="10000"/>
          </a:bodyPr>
          <a:lstStyle/>
          <a:p>
            <a:pPr marL="0" indent="0" algn="r">
              <a:buNone/>
            </a:pPr>
            <a:r>
              <a:rPr lang="en-US" dirty="0" smtClean="0">
                <a:latin typeface="Calibri" pitchFamily="34" charset="0"/>
                <a:cs typeface="Calibri" pitchFamily="34" charset="0"/>
              </a:rPr>
              <a:t>Activities &amp; Permissions</a:t>
            </a:r>
          </a:p>
          <a:p>
            <a:pPr marL="0" indent="0" algn="r">
              <a:buNone/>
            </a:pPr>
            <a:endParaRPr lang="en-US" dirty="0">
              <a:latin typeface="Calibri" pitchFamily="34" charset="0"/>
              <a:cs typeface="Calibri" pitchFamily="34" charset="0"/>
            </a:endParaRPr>
          </a:p>
        </p:txBody>
      </p:sp>
      <p:sp>
        <p:nvSpPr>
          <p:cNvPr id="5" name="TextBox 4"/>
          <p:cNvSpPr txBox="1"/>
          <p:nvPr/>
        </p:nvSpPr>
        <p:spPr>
          <a:xfrm>
            <a:off x="2851244" y="1143000"/>
            <a:ext cx="913647" cy="584775"/>
          </a:xfrm>
          <a:prstGeom prst="rect">
            <a:avLst/>
          </a:prstGeom>
          <a:noFill/>
          <a:effectLst>
            <a:outerShdw blurRad="50800" dist="38100" dir="2700000">
              <a:srgbClr val="000000">
                <a:alpha val="43000"/>
              </a:srgbClr>
            </a:outerShdw>
          </a:effectLst>
        </p:spPr>
        <p:txBody>
          <a:bodyPr wrap="none" rtlCol="0">
            <a:spAutoFit/>
          </a:bodyPr>
          <a:lstStyle/>
          <a:p>
            <a:pPr algn="r">
              <a:buNone/>
            </a:pPr>
            <a:r>
              <a:rPr lang="en-US" sz="3200" dirty="0" smtClean="0">
                <a:solidFill>
                  <a:srgbClr val="008000"/>
                </a:solidFill>
                <a:latin typeface="Calibri" pitchFamily="34" charset="0"/>
                <a:cs typeface="Calibri" pitchFamily="34" charset="0"/>
              </a:rPr>
              <a:t>Role</a:t>
            </a:r>
            <a:endParaRPr lang="en-US" sz="3200" dirty="0">
              <a:solidFill>
                <a:srgbClr val="008000"/>
              </a:solidFill>
              <a:latin typeface="Calibri" pitchFamily="34" charset="0"/>
              <a:cs typeface="Calibri" pitchFamily="34" charset="0"/>
            </a:endParaRPr>
          </a:p>
        </p:txBody>
      </p:sp>
      <p:sp>
        <p:nvSpPr>
          <p:cNvPr id="6" name="TextBox 5"/>
          <p:cNvSpPr txBox="1"/>
          <p:nvPr/>
        </p:nvSpPr>
        <p:spPr>
          <a:xfrm>
            <a:off x="4953000" y="1143000"/>
            <a:ext cx="1517595" cy="584775"/>
          </a:xfrm>
          <a:prstGeom prst="rect">
            <a:avLst/>
          </a:prstGeom>
          <a:noFill/>
          <a:effectLst>
            <a:outerShdw blurRad="50800" dist="38100" dir="2700000">
              <a:srgbClr val="000000">
                <a:alpha val="43000"/>
              </a:srgbClr>
            </a:outerShdw>
          </a:effectLst>
        </p:spPr>
        <p:txBody>
          <a:bodyPr wrap="none" rtlCol="0">
            <a:spAutoFit/>
          </a:bodyPr>
          <a:lstStyle/>
          <a:p>
            <a:pPr>
              <a:buNone/>
            </a:pPr>
            <a:r>
              <a:rPr lang="en-US" sz="3200" dirty="0" smtClean="0">
                <a:solidFill>
                  <a:srgbClr val="008000"/>
                </a:solidFill>
                <a:latin typeface="Calibri" pitchFamily="34" charset="0"/>
                <a:cs typeface="Calibri" pitchFamily="34" charset="0"/>
              </a:rPr>
              <a:t>Persona</a:t>
            </a:r>
            <a:endParaRPr lang="en-US" sz="3200" dirty="0">
              <a:solidFill>
                <a:srgbClr val="008000"/>
              </a:solidFill>
              <a:latin typeface="Calibri" pitchFamily="34" charset="0"/>
              <a:cs typeface="Calibri" pitchFamily="34" charset="0"/>
            </a:endParaRPr>
          </a:p>
        </p:txBody>
      </p:sp>
      <p:sp>
        <p:nvSpPr>
          <p:cNvPr id="7" name="Content Placeholder 3"/>
          <p:cNvSpPr txBox="1">
            <a:spLocks/>
          </p:cNvSpPr>
          <p:nvPr/>
        </p:nvSpPr>
        <p:spPr bwMode="auto">
          <a:xfrm>
            <a:off x="4953000" y="1752600"/>
            <a:ext cx="3873500" cy="990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Characteristics</a:t>
            </a:r>
            <a:r>
              <a:rPr kumimoji="0" lang="en-US" sz="2800" b="0" i="0" u="none" strike="noStrike" kern="0" cap="none" spc="0" normalizeH="0" noProof="0" dirty="0" smtClean="0">
                <a:ln>
                  <a:noFill/>
                </a:ln>
                <a:solidFill>
                  <a:srgbClr val="292929"/>
                </a:solidFill>
                <a:effectLst/>
                <a:uLnTx/>
                <a:uFillTx/>
                <a:latin typeface="Calibri" pitchFamily="34" charset="0"/>
                <a:ea typeface="+mn-ea"/>
                <a:cs typeface="Calibri" pitchFamily="34" charset="0"/>
                <a:sym typeface="Arial" pitchFamily="-112" charset="0"/>
              </a:rPr>
              <a:t> &amp; Behaviors</a:t>
            </a:r>
            <a:endPar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endParaRP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8" name="Content Placeholder 3"/>
          <p:cNvSpPr txBox="1">
            <a:spLocks/>
          </p:cNvSpPr>
          <p:nvPr/>
        </p:nvSpPr>
        <p:spPr bwMode="auto">
          <a:xfrm>
            <a:off x="304800" y="2895600"/>
            <a:ext cx="35052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r"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Drives story value</a:t>
            </a:r>
          </a:p>
          <a:p>
            <a:pPr marR="0" lvl="0" algn="r"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9" name="Content Placeholder 3"/>
          <p:cNvSpPr txBox="1">
            <a:spLocks/>
          </p:cNvSpPr>
          <p:nvPr/>
        </p:nvSpPr>
        <p:spPr bwMode="auto">
          <a:xfrm>
            <a:off x="5004048" y="2924944"/>
            <a:ext cx="38735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Drives scenarios</a:t>
            </a: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0" name="Content Placeholder 3"/>
          <p:cNvSpPr txBox="1">
            <a:spLocks/>
          </p:cNvSpPr>
          <p:nvPr/>
        </p:nvSpPr>
        <p:spPr bwMode="auto">
          <a:xfrm>
            <a:off x="304800" y="3810000"/>
            <a:ext cx="35052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r"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Is impersonal</a:t>
            </a:r>
          </a:p>
          <a:p>
            <a:pPr marR="0" lvl="0" algn="r"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1" name="Content Placeholder 3"/>
          <p:cNvSpPr txBox="1">
            <a:spLocks/>
          </p:cNvSpPr>
          <p:nvPr/>
        </p:nvSpPr>
        <p:spPr bwMode="auto">
          <a:xfrm>
            <a:off x="5018980" y="3810000"/>
            <a:ext cx="38735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Is personal and “real”</a:t>
            </a: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2" name="Content Placeholder 3"/>
          <p:cNvSpPr txBox="1">
            <a:spLocks/>
          </p:cNvSpPr>
          <p:nvPr/>
        </p:nvSpPr>
        <p:spPr bwMode="auto">
          <a:xfrm>
            <a:off x="304800" y="4495800"/>
            <a:ext cx="3505200" cy="1066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r"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May</a:t>
            </a:r>
            <a:r>
              <a:rPr kumimoji="0" lang="en-US" sz="2800" b="0" i="0" u="none" strike="noStrike" kern="0" cap="none" spc="0" normalizeH="0" noProof="0" dirty="0" smtClean="0">
                <a:ln>
                  <a:noFill/>
                </a:ln>
                <a:solidFill>
                  <a:srgbClr val="292929"/>
                </a:solidFill>
                <a:effectLst/>
                <a:uLnTx/>
                <a:uFillTx/>
                <a:latin typeface="Calibri" pitchFamily="34" charset="0"/>
                <a:ea typeface="+mn-ea"/>
                <a:cs typeface="Calibri" pitchFamily="34" charset="0"/>
                <a:sym typeface="Arial" pitchFamily="-112" charset="0"/>
              </a:rPr>
              <a:t> be individual or collective</a:t>
            </a:r>
            <a:endPar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endParaRPr>
          </a:p>
          <a:p>
            <a:pPr marR="0" lvl="0" algn="r"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3" name="Content Placeholder 3"/>
          <p:cNvSpPr txBox="1">
            <a:spLocks/>
          </p:cNvSpPr>
          <p:nvPr/>
        </p:nvSpPr>
        <p:spPr bwMode="auto">
          <a:xfrm>
            <a:off x="5018980" y="4724400"/>
            <a:ext cx="3873500" cy="609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marR="0" lvl="0" algn="l" defTabSz="914400" rtl="0" eaLnBrk="1" fontAlgn="base" latinLnBrk="0" hangingPunct="1">
              <a:lnSpc>
                <a:spcPct val="100000"/>
              </a:lnSpc>
              <a:spcBef>
                <a:spcPts val="700"/>
              </a:spcBef>
              <a:spcAft>
                <a:spcPct val="0"/>
              </a:spcAft>
              <a:buClr>
                <a:srgbClr val="00309D"/>
              </a:buClr>
              <a:buSzPct val="150000"/>
              <a:buNone/>
              <a:tabLst/>
              <a:defRPr/>
            </a:pPr>
            <a:r>
              <a:rPr kumimoji="0" lang="en-US" sz="2800" b="0" i="0" u="none" strike="noStrike" kern="0" cap="none" spc="0" normalizeH="0" baseline="0" noProof="0" dirty="0" smtClean="0">
                <a:ln>
                  <a:noFill/>
                </a:ln>
                <a:solidFill>
                  <a:srgbClr val="292929"/>
                </a:solidFill>
                <a:effectLst/>
                <a:uLnTx/>
                <a:uFillTx/>
                <a:latin typeface="Calibri" pitchFamily="34" charset="0"/>
                <a:ea typeface="+mn-ea"/>
                <a:cs typeface="Calibri" pitchFamily="34" charset="0"/>
                <a:sym typeface="Arial" pitchFamily="-112" charset="0"/>
              </a:rPr>
              <a:t>Is individual</a:t>
            </a:r>
          </a:p>
          <a:p>
            <a:pPr marR="0" lvl="0" algn="l" defTabSz="914400" rtl="0" eaLnBrk="1" fontAlgn="base" latinLnBrk="0" hangingPunct="1">
              <a:lnSpc>
                <a:spcPct val="100000"/>
              </a:lnSpc>
              <a:spcBef>
                <a:spcPts val="700"/>
              </a:spcBef>
              <a:spcAft>
                <a:spcPct val="0"/>
              </a:spcAft>
              <a:buClr>
                <a:srgbClr val="00309D"/>
              </a:buClr>
              <a:buSzPct val="150000"/>
              <a:buNone/>
              <a:tabLst/>
              <a:defRPr/>
            </a:pPr>
            <a:endParaRPr kumimoji="0" lang="en-US" sz="2800" b="0" i="0" u="none" strike="noStrike" kern="0" cap="none" spc="0" normalizeH="0" baseline="0" noProof="0" dirty="0">
              <a:ln>
                <a:noFill/>
              </a:ln>
              <a:solidFill>
                <a:srgbClr val="292929"/>
              </a:solidFill>
              <a:effectLst/>
              <a:uLnTx/>
              <a:uFillTx/>
              <a:latin typeface="Calibri" pitchFamily="34" charset="0"/>
              <a:ea typeface="+mn-ea"/>
              <a:cs typeface="Calibri" pitchFamily="34" charset="0"/>
              <a:sym typeface="Arial" pitchFamily="-112" charset="0"/>
            </a:endParaRPr>
          </a:p>
        </p:txBody>
      </p:sp>
      <p:sp>
        <p:nvSpPr>
          <p:cNvPr id="15" name="Left-Right Arrow 14"/>
          <p:cNvSpPr/>
          <p:nvPr/>
        </p:nvSpPr>
        <p:spPr bwMode="auto">
          <a:xfrm>
            <a:off x="3810000" y="19431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
        <p:nvSpPr>
          <p:cNvPr id="16" name="Left-Right Arrow 15"/>
          <p:cNvSpPr/>
          <p:nvPr/>
        </p:nvSpPr>
        <p:spPr bwMode="auto">
          <a:xfrm>
            <a:off x="3810000" y="28956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
        <p:nvSpPr>
          <p:cNvPr id="17" name="Left-Right Arrow 16"/>
          <p:cNvSpPr/>
          <p:nvPr/>
        </p:nvSpPr>
        <p:spPr bwMode="auto">
          <a:xfrm>
            <a:off x="3810000" y="38100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
        <p:nvSpPr>
          <p:cNvPr id="18" name="Left-Right Arrow 17"/>
          <p:cNvSpPr/>
          <p:nvPr/>
        </p:nvSpPr>
        <p:spPr bwMode="auto">
          <a:xfrm>
            <a:off x="3810000" y="4724400"/>
            <a:ext cx="1143000" cy="609600"/>
          </a:xfrm>
          <a:prstGeom prst="leftRightArrow">
            <a:avLst/>
          </a:prstGeom>
          <a:gradFill flip="none" rotWithShape="1">
            <a:gsLst>
              <a:gs pos="0">
                <a:schemeClr val="accent1"/>
              </a:gs>
              <a:gs pos="100000">
                <a:schemeClr val="accent2">
                  <a:lumMod val="40000"/>
                  <a:lumOff val="60000"/>
                </a:schemeClr>
              </a:gs>
            </a:gsLst>
            <a:path path="circle">
              <a:fillToRect l="50000" t="50000" r="50000" b="50000"/>
            </a:path>
            <a:tileRect/>
          </a:gradFill>
          <a:ln w="25400" cap="flat" cmpd="sng" algn="ctr">
            <a:solidFill>
              <a:srgbClr val="3D668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Calibri" pitchFamily="34" charset="0"/>
              <a:ea typeface="ヒラギノ角ゴ ProN W3" pitchFamily="-112" charset="-128"/>
              <a:cs typeface="Calibri" pitchFamily="34" charset="0"/>
              <a:sym typeface="Gill Sans" pitchFamily="-112" charset="0"/>
            </a:endParaRPr>
          </a:p>
        </p:txBody>
      </p:sp>
    </p:spTree>
    <p:extLst>
      <p:ext uri="{BB962C8B-B14F-4D97-AF65-F5344CB8AC3E}">
        <p14:creationId xmlns:p14="http://schemas.microsoft.com/office/powerpoint/2010/main" val="2915644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15616" y="26072"/>
            <a:ext cx="8229600" cy="1143000"/>
          </a:xfrm>
          <a:ln/>
        </p:spPr>
        <p:txBody>
          <a:bodyPr/>
          <a:lstStyle/>
          <a:p>
            <a:r>
              <a:rPr lang="en-US" dirty="0" smtClean="0"/>
              <a:t>Scenarios</a:t>
            </a:r>
            <a:endParaRPr lang="en-US" dirty="0"/>
          </a:p>
        </p:txBody>
      </p:sp>
      <p:sp>
        <p:nvSpPr>
          <p:cNvPr id="19460" name="Rectangle 4"/>
          <p:cNvSpPr>
            <a:spLocks/>
          </p:cNvSpPr>
          <p:nvPr/>
        </p:nvSpPr>
        <p:spPr bwMode="auto">
          <a:xfrm>
            <a:off x="381000" y="304800"/>
            <a:ext cx="2895600" cy="5943600"/>
          </a:xfrm>
          <a:prstGeom prst="rect">
            <a:avLst/>
          </a:prstGeom>
          <a:solidFill>
            <a:srgbClr val="FDA531"/>
          </a:solidFill>
          <a:ln w="9525" cap="flat">
            <a:noFill/>
            <a:miter lim="800000"/>
            <a:headEnd type="none" w="med" len="med"/>
            <a:tailEnd type="none" w="med" len="med"/>
          </a:ln>
        </p:spPr>
        <p:txBody>
          <a:bodyPr lIns="91440" tIns="91440" rIns="91440" bIns="91440">
            <a:prstTxWarp prst="textNoShape">
              <a:avLst/>
            </a:prstTxWarp>
          </a:bodyPr>
          <a:lstStyle/>
          <a:p>
            <a:pPr marL="241093" indent="-241093"/>
            <a:endParaRPr lang="en-US" sz="1500" dirty="0">
              <a:solidFill>
                <a:schemeClr val="tx1"/>
              </a:solidFill>
              <a:latin typeface="Calibri" pitchFamily="34" charset="0"/>
              <a:ea typeface="Helvetica" pitchFamily="-109" charset="0"/>
              <a:cs typeface="Calibri" pitchFamily="34" charset="0"/>
              <a:sym typeface="Helvetica" pitchFamily="-109" charset="0"/>
            </a:endParaRPr>
          </a:p>
          <a:p>
            <a:pPr marL="241093" indent="-241093"/>
            <a:endParaRPr lang="en-US" sz="1500" dirty="0" smtClean="0">
              <a:solidFill>
                <a:schemeClr val="tx1"/>
              </a:solidFill>
              <a:latin typeface="Calibri" pitchFamily="34" charset="0"/>
              <a:ea typeface="Helvetica" pitchFamily="-109" charset="0"/>
              <a:cs typeface="Calibri" pitchFamily="34" charset="0"/>
              <a:sym typeface="Helvetica" pitchFamily="-109" charset="0"/>
            </a:endParaRP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Scenario</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 persona</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 task</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t>
            </a:r>
          </a:p>
          <a:p>
            <a:pPr marL="239713" indent="-3175">
              <a:buNone/>
            </a:pPr>
            <a:r>
              <a:rPr lang="en-US" sz="3200" b="1" dirty="0" smtClean="0">
                <a:solidFill>
                  <a:schemeClr val="tx1"/>
                </a:solidFill>
                <a:latin typeface="Calibri" pitchFamily="34" charset="0"/>
                <a:ea typeface="Helvetica" pitchFamily="-109" charset="0"/>
                <a:cs typeface="Calibri" pitchFamily="34" charset="0"/>
                <a:sym typeface="Helvetica" pitchFamily="-109" charset="0"/>
              </a:rPr>
              <a:t>an </a:t>
            </a:r>
            <a:r>
              <a:rPr lang="en-US" sz="3200" b="1" dirty="0">
                <a:solidFill>
                  <a:schemeClr val="tx1"/>
                </a:solidFill>
                <a:latin typeface="Calibri" pitchFamily="34" charset="0"/>
                <a:ea typeface="Helvetica" pitchFamily="-109" charset="0"/>
                <a:cs typeface="Calibri" pitchFamily="34" charset="0"/>
                <a:sym typeface="Helvetica" pitchFamily="-109" charset="0"/>
              </a:rPr>
              <a:t>environment</a:t>
            </a:r>
            <a:endParaRPr lang="en-US" sz="3200" b="1" dirty="0" smtClean="0">
              <a:solidFill>
                <a:schemeClr val="tx1"/>
              </a:solidFill>
              <a:latin typeface="Calibri" pitchFamily="34" charset="0"/>
              <a:ea typeface="Helvetica" pitchFamily="-109" charset="0"/>
              <a:cs typeface="Calibri" pitchFamily="34" charset="0"/>
              <a:sym typeface="Helvetica" pitchFamily="-109" charset="0"/>
            </a:endParaRPr>
          </a:p>
          <a:p>
            <a:pPr marL="241093" indent="-241093"/>
            <a:endParaRPr lang="en-US" sz="1500" b="1" dirty="0">
              <a:solidFill>
                <a:schemeClr val="tx1"/>
              </a:solidFill>
              <a:latin typeface="Calibri" pitchFamily="34" charset="0"/>
              <a:ea typeface="Helvetica" pitchFamily="-109" charset="0"/>
              <a:cs typeface="Calibri" pitchFamily="34" charset="0"/>
              <a:sym typeface="Helvetica" pitchFamily="-109" charset="0"/>
            </a:endParaRPr>
          </a:p>
        </p:txBody>
      </p:sp>
      <p:pic>
        <p:nvPicPr>
          <p:cNvPr id="6" name="Picture 5" descr="Kelly_handyman_flipped.jpg"/>
          <p:cNvPicPr>
            <a:picLocks noChangeAspect="1"/>
          </p:cNvPicPr>
          <p:nvPr/>
        </p:nvPicPr>
        <p:blipFill>
          <a:blip r:embed="rId3"/>
          <a:stretch>
            <a:fillRect/>
          </a:stretch>
        </p:blipFill>
        <p:spPr>
          <a:xfrm>
            <a:off x="3635896" y="1521296"/>
            <a:ext cx="2613742" cy="4572000"/>
          </a:xfrm>
          <a:prstGeom prst="rect">
            <a:avLst/>
          </a:prstGeom>
        </p:spPr>
      </p:pic>
      <p:pic>
        <p:nvPicPr>
          <p:cNvPr id="7" name="Picture 6" descr="6b.i.jpg"/>
          <p:cNvPicPr>
            <a:picLocks noChangeAspect="1"/>
          </p:cNvPicPr>
          <p:nvPr/>
        </p:nvPicPr>
        <p:blipFill>
          <a:blip r:embed="rId4"/>
          <a:stretch>
            <a:fillRect/>
          </a:stretch>
        </p:blipFill>
        <p:spPr>
          <a:xfrm>
            <a:off x="5692588" y="3429000"/>
            <a:ext cx="3451412" cy="2667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143000"/>
          </a:xfrm>
        </p:spPr>
        <p:txBody>
          <a:bodyPr/>
          <a:lstStyle/>
          <a:p>
            <a:r>
              <a:rPr lang="en-AU" dirty="0" smtClean="0"/>
              <a:t>Use Cases to</a:t>
            </a:r>
            <a:r>
              <a:rPr lang="en-AU" dirty="0" smtClean="0">
                <a:sym typeface="Wingdings" pitchFamily="2" charset="2"/>
              </a:rPr>
              <a:t> Scenarios</a:t>
            </a:r>
            <a:endParaRPr lang="en-AU" dirty="0"/>
          </a:p>
        </p:txBody>
      </p:sp>
      <p:grpSp>
        <p:nvGrpSpPr>
          <p:cNvPr id="3" name="Group 3"/>
          <p:cNvGrpSpPr>
            <a:grpSpLocks/>
          </p:cNvGrpSpPr>
          <p:nvPr/>
        </p:nvGrpSpPr>
        <p:grpSpPr bwMode="auto">
          <a:xfrm>
            <a:off x="3902075" y="1341438"/>
            <a:ext cx="219075" cy="4724400"/>
            <a:chOff x="2458" y="845"/>
            <a:chExt cx="138" cy="2976"/>
          </a:xfrm>
        </p:grpSpPr>
        <p:sp>
          <p:nvSpPr>
            <p:cNvPr id="4" name="AutoShape 4"/>
            <p:cNvSpPr>
              <a:spLocks noChangeArrowheads="1"/>
            </p:cNvSpPr>
            <p:nvPr/>
          </p:nvSpPr>
          <p:spPr bwMode="invGray">
            <a:xfrm>
              <a:off x="2458"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 name="AutoShape 5"/>
            <p:cNvSpPr>
              <a:spLocks noChangeArrowheads="1"/>
            </p:cNvSpPr>
            <p:nvPr/>
          </p:nvSpPr>
          <p:spPr bwMode="invGray">
            <a:xfrm>
              <a:off x="2458" y="1634"/>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 name="AutoShape 6"/>
            <p:cNvSpPr>
              <a:spLocks noChangeArrowheads="1"/>
            </p:cNvSpPr>
            <p:nvPr/>
          </p:nvSpPr>
          <p:spPr bwMode="invGray">
            <a:xfrm>
              <a:off x="2458"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 name="AutoShape 7"/>
            <p:cNvSpPr>
              <a:spLocks noChangeArrowheads="1"/>
            </p:cNvSpPr>
            <p:nvPr/>
          </p:nvSpPr>
          <p:spPr bwMode="invGray">
            <a:xfrm>
              <a:off x="2458"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 name="AutoShape 8"/>
            <p:cNvSpPr>
              <a:spLocks noChangeArrowheads="1"/>
            </p:cNvSpPr>
            <p:nvPr/>
          </p:nvSpPr>
          <p:spPr bwMode="invGray">
            <a:xfrm>
              <a:off x="2458"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9" name="AutoShape 9"/>
            <p:cNvSpPr>
              <a:spLocks noChangeArrowheads="1"/>
            </p:cNvSpPr>
            <p:nvPr/>
          </p:nvSpPr>
          <p:spPr bwMode="invGray">
            <a:xfrm>
              <a:off x="2458" y="2897"/>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10" name="AutoShape 10"/>
            <p:cNvSpPr>
              <a:spLocks noChangeArrowheads="1"/>
            </p:cNvSpPr>
            <p:nvPr/>
          </p:nvSpPr>
          <p:spPr bwMode="invGray">
            <a:xfrm>
              <a:off x="2458" y="321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11" name="AutoShape 11"/>
            <p:cNvSpPr>
              <a:spLocks noChangeArrowheads="1"/>
            </p:cNvSpPr>
            <p:nvPr/>
          </p:nvSpPr>
          <p:spPr bwMode="invGray">
            <a:xfrm>
              <a:off x="2458"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12" name="Line 12"/>
            <p:cNvSpPr>
              <a:spLocks noChangeShapeType="1"/>
            </p:cNvSpPr>
            <p:nvPr/>
          </p:nvSpPr>
          <p:spPr bwMode="invGray">
            <a:xfrm>
              <a:off x="2524"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13" name="Line 13"/>
            <p:cNvSpPr>
              <a:spLocks noChangeShapeType="1"/>
            </p:cNvSpPr>
            <p:nvPr/>
          </p:nvSpPr>
          <p:spPr bwMode="invGray">
            <a:xfrm>
              <a:off x="2524" y="146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4" name="Line 14"/>
            <p:cNvSpPr>
              <a:spLocks noChangeShapeType="1"/>
            </p:cNvSpPr>
            <p:nvPr/>
          </p:nvSpPr>
          <p:spPr bwMode="invGray">
            <a:xfrm>
              <a:off x="2524" y="1776"/>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5" name="Line 15"/>
            <p:cNvSpPr>
              <a:spLocks noChangeShapeType="1"/>
            </p:cNvSpPr>
            <p:nvPr/>
          </p:nvSpPr>
          <p:spPr bwMode="invGray">
            <a:xfrm>
              <a:off x="2524"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6" name="Line 16"/>
            <p:cNvSpPr>
              <a:spLocks noChangeShapeType="1"/>
            </p:cNvSpPr>
            <p:nvPr/>
          </p:nvSpPr>
          <p:spPr bwMode="invGray">
            <a:xfrm>
              <a:off x="2524"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7" name="Line 17"/>
            <p:cNvSpPr>
              <a:spLocks noChangeShapeType="1"/>
            </p:cNvSpPr>
            <p:nvPr/>
          </p:nvSpPr>
          <p:spPr bwMode="invGray">
            <a:xfrm>
              <a:off x="2524" y="272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8" name="Line 18"/>
            <p:cNvSpPr>
              <a:spLocks noChangeShapeType="1"/>
            </p:cNvSpPr>
            <p:nvPr/>
          </p:nvSpPr>
          <p:spPr bwMode="invGray">
            <a:xfrm>
              <a:off x="2524" y="304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19" name="AutoShape 19"/>
            <p:cNvSpPr>
              <a:spLocks noChangeArrowheads="1"/>
            </p:cNvSpPr>
            <p:nvPr/>
          </p:nvSpPr>
          <p:spPr bwMode="invGray">
            <a:xfrm>
              <a:off x="2458"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0" name="Line 20"/>
            <p:cNvSpPr>
              <a:spLocks noChangeShapeType="1"/>
            </p:cNvSpPr>
            <p:nvPr/>
          </p:nvSpPr>
          <p:spPr bwMode="invGray">
            <a:xfrm>
              <a:off x="2524" y="3360"/>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grpSp>
      <p:grpSp>
        <p:nvGrpSpPr>
          <p:cNvPr id="21" name="Group 21"/>
          <p:cNvGrpSpPr>
            <a:grpSpLocks/>
          </p:cNvGrpSpPr>
          <p:nvPr/>
        </p:nvGrpSpPr>
        <p:grpSpPr bwMode="auto">
          <a:xfrm>
            <a:off x="4525963" y="1341438"/>
            <a:ext cx="889000" cy="4724400"/>
            <a:chOff x="2851" y="845"/>
            <a:chExt cx="560" cy="2976"/>
          </a:xfrm>
        </p:grpSpPr>
        <p:sp>
          <p:nvSpPr>
            <p:cNvPr id="22" name="AutoShape 22"/>
            <p:cNvSpPr>
              <a:spLocks noChangeArrowheads="1"/>
            </p:cNvSpPr>
            <p:nvPr/>
          </p:nvSpPr>
          <p:spPr bwMode="invGray">
            <a:xfrm>
              <a:off x="2851"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3" name="AutoShape 23"/>
            <p:cNvSpPr>
              <a:spLocks noChangeArrowheads="1"/>
            </p:cNvSpPr>
            <p:nvPr/>
          </p:nvSpPr>
          <p:spPr bwMode="invGray">
            <a:xfrm>
              <a:off x="2851"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4" name="AutoShape 24"/>
            <p:cNvSpPr>
              <a:spLocks noChangeArrowheads="1"/>
            </p:cNvSpPr>
            <p:nvPr/>
          </p:nvSpPr>
          <p:spPr bwMode="invGray">
            <a:xfrm>
              <a:off x="2851"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5" name="AutoShape 25"/>
            <p:cNvSpPr>
              <a:spLocks noChangeArrowheads="1"/>
            </p:cNvSpPr>
            <p:nvPr/>
          </p:nvSpPr>
          <p:spPr bwMode="invGray">
            <a:xfrm>
              <a:off x="2851"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6" name="AutoShape 26"/>
            <p:cNvSpPr>
              <a:spLocks noChangeArrowheads="1"/>
            </p:cNvSpPr>
            <p:nvPr/>
          </p:nvSpPr>
          <p:spPr bwMode="invGray">
            <a:xfrm>
              <a:off x="2851" y="2897"/>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7" name="AutoShape 27"/>
            <p:cNvSpPr>
              <a:spLocks noChangeArrowheads="1"/>
            </p:cNvSpPr>
            <p:nvPr/>
          </p:nvSpPr>
          <p:spPr bwMode="invGray">
            <a:xfrm>
              <a:off x="2851" y="321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8" name="AutoShape 28"/>
            <p:cNvSpPr>
              <a:spLocks noChangeArrowheads="1"/>
            </p:cNvSpPr>
            <p:nvPr/>
          </p:nvSpPr>
          <p:spPr bwMode="invGray">
            <a:xfrm>
              <a:off x="2851"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29" name="Line 29"/>
            <p:cNvSpPr>
              <a:spLocks noChangeShapeType="1"/>
            </p:cNvSpPr>
            <p:nvPr/>
          </p:nvSpPr>
          <p:spPr bwMode="invGray">
            <a:xfrm>
              <a:off x="2917"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30" name="Line 30"/>
            <p:cNvSpPr>
              <a:spLocks noChangeShapeType="1"/>
            </p:cNvSpPr>
            <p:nvPr/>
          </p:nvSpPr>
          <p:spPr bwMode="invGray">
            <a:xfrm>
              <a:off x="2917"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1" name="Line 31"/>
            <p:cNvSpPr>
              <a:spLocks noChangeShapeType="1"/>
            </p:cNvSpPr>
            <p:nvPr/>
          </p:nvSpPr>
          <p:spPr bwMode="invGray">
            <a:xfrm>
              <a:off x="2917"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2" name="Line 32"/>
            <p:cNvSpPr>
              <a:spLocks noChangeShapeType="1"/>
            </p:cNvSpPr>
            <p:nvPr/>
          </p:nvSpPr>
          <p:spPr bwMode="invGray">
            <a:xfrm>
              <a:off x="2917" y="272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3" name="Line 33"/>
            <p:cNvSpPr>
              <a:spLocks noChangeShapeType="1"/>
            </p:cNvSpPr>
            <p:nvPr/>
          </p:nvSpPr>
          <p:spPr bwMode="invGray">
            <a:xfrm>
              <a:off x="2917" y="304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34" name="AutoShape 34"/>
            <p:cNvSpPr>
              <a:spLocks noChangeArrowheads="1"/>
            </p:cNvSpPr>
            <p:nvPr/>
          </p:nvSpPr>
          <p:spPr bwMode="invGray">
            <a:xfrm>
              <a:off x="2851"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35" name="Line 35"/>
            <p:cNvSpPr>
              <a:spLocks noChangeShapeType="1"/>
            </p:cNvSpPr>
            <p:nvPr/>
          </p:nvSpPr>
          <p:spPr bwMode="invGray">
            <a:xfrm>
              <a:off x="2917" y="3360"/>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grpSp>
          <p:nvGrpSpPr>
            <p:cNvPr id="36" name="Group 36"/>
            <p:cNvGrpSpPr>
              <a:grpSpLocks/>
            </p:cNvGrpSpPr>
            <p:nvPr/>
          </p:nvGrpSpPr>
          <p:grpSpPr bwMode="auto">
            <a:xfrm>
              <a:off x="2983" y="1388"/>
              <a:ext cx="428" cy="644"/>
              <a:chOff x="2983" y="1388"/>
              <a:chExt cx="428" cy="644"/>
            </a:xfrm>
          </p:grpSpPr>
          <p:sp>
            <p:nvSpPr>
              <p:cNvPr id="37" name="AutoShape 37"/>
              <p:cNvSpPr>
                <a:spLocks noChangeArrowheads="1"/>
              </p:cNvSpPr>
              <p:nvPr/>
            </p:nvSpPr>
            <p:spPr bwMode="invGray">
              <a:xfrm>
                <a:off x="3273" y="152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38" name="Freeform 38"/>
              <p:cNvSpPr>
                <a:spLocks/>
              </p:cNvSpPr>
              <p:nvPr/>
            </p:nvSpPr>
            <p:spPr bwMode="invGray">
              <a:xfrm>
                <a:off x="2983" y="1388"/>
                <a:ext cx="358" cy="134"/>
              </a:xfrm>
              <a:custGeom>
                <a:avLst/>
                <a:gdLst>
                  <a:gd name="T0" fmla="*/ 0 w 358"/>
                  <a:gd name="T1" fmla="*/ 0 h 134"/>
                  <a:gd name="T2" fmla="*/ 260 w 358"/>
                  <a:gd name="T3" fmla="*/ 22 h 134"/>
                  <a:gd name="T4" fmla="*/ 358 w 358"/>
                  <a:gd name="T5" fmla="*/ 134 h 134"/>
                  <a:gd name="T6" fmla="*/ 0 60000 65536"/>
                  <a:gd name="T7" fmla="*/ 0 60000 65536"/>
                  <a:gd name="T8" fmla="*/ 0 60000 65536"/>
                  <a:gd name="T9" fmla="*/ 0 w 358"/>
                  <a:gd name="T10" fmla="*/ 0 h 134"/>
                  <a:gd name="T11" fmla="*/ 358 w 358"/>
                  <a:gd name="T12" fmla="*/ 134 h 134"/>
                </a:gdLst>
                <a:ahLst/>
                <a:cxnLst>
                  <a:cxn ang="T6">
                    <a:pos x="T0" y="T1"/>
                  </a:cxn>
                  <a:cxn ang="T7">
                    <a:pos x="T2" y="T3"/>
                  </a:cxn>
                  <a:cxn ang="T8">
                    <a:pos x="T4" y="T5"/>
                  </a:cxn>
                </a:cxnLst>
                <a:rect l="T9" t="T10" r="T11" b="T12"/>
                <a:pathLst>
                  <a:path w="358" h="134">
                    <a:moveTo>
                      <a:pt x="0" y="0"/>
                    </a:moveTo>
                    <a:cubicBezTo>
                      <a:pt x="100" y="0"/>
                      <a:pt x="200" y="0"/>
                      <a:pt x="260" y="22"/>
                    </a:cubicBezTo>
                    <a:cubicBezTo>
                      <a:pt x="320" y="44"/>
                      <a:pt x="339" y="89"/>
                      <a:pt x="358" y="134"/>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39" name="Freeform 39"/>
              <p:cNvSpPr>
                <a:spLocks/>
              </p:cNvSpPr>
              <p:nvPr/>
            </p:nvSpPr>
            <p:spPr bwMode="invGray">
              <a:xfrm>
                <a:off x="2997" y="1669"/>
                <a:ext cx="352" cy="363"/>
              </a:xfrm>
              <a:custGeom>
                <a:avLst/>
                <a:gdLst>
                  <a:gd name="T0" fmla="*/ 344 w 352"/>
                  <a:gd name="T1" fmla="*/ 0 h 363"/>
                  <a:gd name="T2" fmla="*/ 295 w 352"/>
                  <a:gd name="T3" fmla="*/ 303 h 363"/>
                  <a:gd name="T4" fmla="*/ 0 w 352"/>
                  <a:gd name="T5" fmla="*/ 359 h 363"/>
                  <a:gd name="T6" fmla="*/ 0 60000 65536"/>
                  <a:gd name="T7" fmla="*/ 0 60000 65536"/>
                  <a:gd name="T8" fmla="*/ 0 60000 65536"/>
                  <a:gd name="T9" fmla="*/ 0 w 352"/>
                  <a:gd name="T10" fmla="*/ 0 h 363"/>
                  <a:gd name="T11" fmla="*/ 352 w 352"/>
                  <a:gd name="T12" fmla="*/ 363 h 363"/>
                </a:gdLst>
                <a:ahLst/>
                <a:cxnLst>
                  <a:cxn ang="T6">
                    <a:pos x="T0" y="T1"/>
                  </a:cxn>
                  <a:cxn ang="T7">
                    <a:pos x="T2" y="T3"/>
                  </a:cxn>
                  <a:cxn ang="T8">
                    <a:pos x="T4" y="T5"/>
                  </a:cxn>
                </a:cxnLst>
                <a:rect l="T9" t="T10" r="T11" b="T12"/>
                <a:pathLst>
                  <a:path w="352" h="363">
                    <a:moveTo>
                      <a:pt x="344" y="0"/>
                    </a:moveTo>
                    <a:cubicBezTo>
                      <a:pt x="336" y="50"/>
                      <a:pt x="352" y="243"/>
                      <a:pt x="295" y="303"/>
                    </a:cubicBezTo>
                    <a:cubicBezTo>
                      <a:pt x="238" y="363"/>
                      <a:pt x="61" y="347"/>
                      <a:pt x="0" y="359"/>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grpSp>
        <p:nvGrpSpPr>
          <p:cNvPr id="40" name="Group 40"/>
          <p:cNvGrpSpPr>
            <a:grpSpLocks/>
          </p:cNvGrpSpPr>
          <p:nvPr/>
        </p:nvGrpSpPr>
        <p:grpSpPr bwMode="auto">
          <a:xfrm>
            <a:off x="5630863" y="1341438"/>
            <a:ext cx="889000" cy="4724400"/>
            <a:chOff x="3547" y="845"/>
            <a:chExt cx="560" cy="2976"/>
          </a:xfrm>
        </p:grpSpPr>
        <p:grpSp>
          <p:nvGrpSpPr>
            <p:cNvPr id="41" name="Group 41"/>
            <p:cNvGrpSpPr>
              <a:grpSpLocks/>
            </p:cNvGrpSpPr>
            <p:nvPr/>
          </p:nvGrpSpPr>
          <p:grpSpPr bwMode="auto">
            <a:xfrm>
              <a:off x="3547" y="845"/>
              <a:ext cx="138" cy="2976"/>
              <a:chOff x="3547" y="845"/>
              <a:chExt cx="138" cy="2976"/>
            </a:xfrm>
          </p:grpSpPr>
          <p:sp>
            <p:nvSpPr>
              <p:cNvPr id="46" name="AutoShape 42"/>
              <p:cNvSpPr>
                <a:spLocks noChangeArrowheads="1"/>
              </p:cNvSpPr>
              <p:nvPr/>
            </p:nvSpPr>
            <p:spPr bwMode="invGray">
              <a:xfrm>
                <a:off x="3547"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7" name="AutoShape 43"/>
              <p:cNvSpPr>
                <a:spLocks noChangeArrowheads="1"/>
              </p:cNvSpPr>
              <p:nvPr/>
            </p:nvSpPr>
            <p:spPr bwMode="invGray">
              <a:xfrm>
                <a:off x="3547" y="1634"/>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8" name="AutoShape 44"/>
              <p:cNvSpPr>
                <a:spLocks noChangeArrowheads="1"/>
              </p:cNvSpPr>
              <p:nvPr/>
            </p:nvSpPr>
            <p:spPr bwMode="invGray">
              <a:xfrm>
                <a:off x="3547"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9" name="AutoShape 45"/>
              <p:cNvSpPr>
                <a:spLocks noChangeArrowheads="1"/>
              </p:cNvSpPr>
              <p:nvPr/>
            </p:nvSpPr>
            <p:spPr bwMode="invGray">
              <a:xfrm>
                <a:off x="3547"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0" name="AutoShape 46"/>
              <p:cNvSpPr>
                <a:spLocks noChangeArrowheads="1"/>
              </p:cNvSpPr>
              <p:nvPr/>
            </p:nvSpPr>
            <p:spPr bwMode="invGray">
              <a:xfrm>
                <a:off x="3547"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1" name="AutoShape 47"/>
              <p:cNvSpPr>
                <a:spLocks noChangeArrowheads="1"/>
              </p:cNvSpPr>
              <p:nvPr/>
            </p:nvSpPr>
            <p:spPr bwMode="invGray">
              <a:xfrm>
                <a:off x="3547"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52" name="Line 48"/>
              <p:cNvSpPr>
                <a:spLocks noChangeShapeType="1"/>
              </p:cNvSpPr>
              <p:nvPr/>
            </p:nvSpPr>
            <p:spPr bwMode="invGray">
              <a:xfrm>
                <a:off x="3613"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53" name="Line 49"/>
              <p:cNvSpPr>
                <a:spLocks noChangeShapeType="1"/>
              </p:cNvSpPr>
              <p:nvPr/>
            </p:nvSpPr>
            <p:spPr bwMode="invGray">
              <a:xfrm>
                <a:off x="3613" y="146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4" name="Line 50"/>
              <p:cNvSpPr>
                <a:spLocks noChangeShapeType="1"/>
              </p:cNvSpPr>
              <p:nvPr/>
            </p:nvSpPr>
            <p:spPr bwMode="invGray">
              <a:xfrm>
                <a:off x="3613" y="1776"/>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5" name="Line 51"/>
              <p:cNvSpPr>
                <a:spLocks noChangeShapeType="1"/>
              </p:cNvSpPr>
              <p:nvPr/>
            </p:nvSpPr>
            <p:spPr bwMode="invGray">
              <a:xfrm>
                <a:off x="3613"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6" name="Line 52"/>
              <p:cNvSpPr>
                <a:spLocks noChangeShapeType="1"/>
              </p:cNvSpPr>
              <p:nvPr/>
            </p:nvSpPr>
            <p:spPr bwMode="invGray">
              <a:xfrm>
                <a:off x="3613"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57" name="AutoShape 53"/>
              <p:cNvSpPr>
                <a:spLocks noChangeArrowheads="1"/>
              </p:cNvSpPr>
              <p:nvPr/>
            </p:nvSpPr>
            <p:spPr bwMode="invGray">
              <a:xfrm>
                <a:off x="3547"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grpSp>
        <p:grpSp>
          <p:nvGrpSpPr>
            <p:cNvPr id="42" name="Group 54"/>
            <p:cNvGrpSpPr>
              <a:grpSpLocks/>
            </p:cNvGrpSpPr>
            <p:nvPr/>
          </p:nvGrpSpPr>
          <p:grpSpPr bwMode="auto">
            <a:xfrm>
              <a:off x="3686" y="2654"/>
              <a:ext cx="421" cy="1067"/>
              <a:chOff x="3686" y="2654"/>
              <a:chExt cx="421" cy="1067"/>
            </a:xfrm>
          </p:grpSpPr>
          <p:sp>
            <p:nvSpPr>
              <p:cNvPr id="43" name="AutoShape 55"/>
              <p:cNvSpPr>
                <a:spLocks noChangeArrowheads="1"/>
              </p:cNvSpPr>
              <p:nvPr/>
            </p:nvSpPr>
            <p:spPr bwMode="invGray">
              <a:xfrm>
                <a:off x="3969" y="290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44" name="Freeform 56"/>
              <p:cNvSpPr>
                <a:spLocks/>
              </p:cNvSpPr>
              <p:nvPr/>
            </p:nvSpPr>
            <p:spPr bwMode="invGray">
              <a:xfrm>
                <a:off x="3686" y="2654"/>
                <a:ext cx="351" cy="252"/>
              </a:xfrm>
              <a:custGeom>
                <a:avLst/>
                <a:gdLst>
                  <a:gd name="T0" fmla="*/ 0 w 351"/>
                  <a:gd name="T1" fmla="*/ 6 h 252"/>
                  <a:gd name="T2" fmla="*/ 288 w 351"/>
                  <a:gd name="T3" fmla="*/ 41 h 252"/>
                  <a:gd name="T4" fmla="*/ 351 w 351"/>
                  <a:gd name="T5" fmla="*/ 252 h 252"/>
                  <a:gd name="T6" fmla="*/ 0 60000 65536"/>
                  <a:gd name="T7" fmla="*/ 0 60000 65536"/>
                  <a:gd name="T8" fmla="*/ 0 60000 65536"/>
                  <a:gd name="T9" fmla="*/ 0 w 351"/>
                  <a:gd name="T10" fmla="*/ 0 h 252"/>
                  <a:gd name="T11" fmla="*/ 351 w 351"/>
                  <a:gd name="T12" fmla="*/ 252 h 252"/>
                </a:gdLst>
                <a:ahLst/>
                <a:cxnLst>
                  <a:cxn ang="T6">
                    <a:pos x="T0" y="T1"/>
                  </a:cxn>
                  <a:cxn ang="T7">
                    <a:pos x="T2" y="T3"/>
                  </a:cxn>
                  <a:cxn ang="T8">
                    <a:pos x="T4" y="T5"/>
                  </a:cxn>
                </a:cxnLst>
                <a:rect l="T9" t="T10" r="T11" b="T12"/>
                <a:pathLst>
                  <a:path w="351" h="252">
                    <a:moveTo>
                      <a:pt x="0" y="6"/>
                    </a:moveTo>
                    <a:cubicBezTo>
                      <a:pt x="48" y="12"/>
                      <a:pt x="230" y="0"/>
                      <a:pt x="288" y="41"/>
                    </a:cubicBezTo>
                    <a:cubicBezTo>
                      <a:pt x="346" y="82"/>
                      <a:pt x="338" y="208"/>
                      <a:pt x="351" y="25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45" name="Freeform 57"/>
              <p:cNvSpPr>
                <a:spLocks/>
              </p:cNvSpPr>
              <p:nvPr/>
            </p:nvSpPr>
            <p:spPr bwMode="invGray">
              <a:xfrm>
                <a:off x="3693" y="3039"/>
                <a:ext cx="351" cy="682"/>
              </a:xfrm>
              <a:custGeom>
                <a:avLst/>
                <a:gdLst>
                  <a:gd name="T0" fmla="*/ 351 w 351"/>
                  <a:gd name="T1" fmla="*/ 0 h 682"/>
                  <a:gd name="T2" fmla="*/ 288 w 351"/>
                  <a:gd name="T3" fmla="*/ 408 h 682"/>
                  <a:gd name="T4" fmla="*/ 0 w 351"/>
                  <a:gd name="T5" fmla="*/ 682 h 682"/>
                  <a:gd name="T6" fmla="*/ 0 60000 65536"/>
                  <a:gd name="T7" fmla="*/ 0 60000 65536"/>
                  <a:gd name="T8" fmla="*/ 0 60000 65536"/>
                  <a:gd name="T9" fmla="*/ 0 w 351"/>
                  <a:gd name="T10" fmla="*/ 0 h 682"/>
                  <a:gd name="T11" fmla="*/ 351 w 351"/>
                  <a:gd name="T12" fmla="*/ 682 h 682"/>
                </a:gdLst>
                <a:ahLst/>
                <a:cxnLst>
                  <a:cxn ang="T6">
                    <a:pos x="T0" y="T1"/>
                  </a:cxn>
                  <a:cxn ang="T7">
                    <a:pos x="T2" y="T3"/>
                  </a:cxn>
                  <a:cxn ang="T8">
                    <a:pos x="T4" y="T5"/>
                  </a:cxn>
                </a:cxnLst>
                <a:rect l="T9" t="T10" r="T11" b="T12"/>
                <a:pathLst>
                  <a:path w="351" h="682">
                    <a:moveTo>
                      <a:pt x="351" y="0"/>
                    </a:moveTo>
                    <a:cubicBezTo>
                      <a:pt x="340" y="68"/>
                      <a:pt x="347" y="294"/>
                      <a:pt x="288" y="408"/>
                    </a:cubicBezTo>
                    <a:cubicBezTo>
                      <a:pt x="229" y="522"/>
                      <a:pt x="60" y="625"/>
                      <a:pt x="0" y="68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grpSp>
        <p:nvGrpSpPr>
          <p:cNvPr id="58" name="Group 58"/>
          <p:cNvGrpSpPr>
            <a:grpSpLocks/>
          </p:cNvGrpSpPr>
          <p:nvPr/>
        </p:nvGrpSpPr>
        <p:grpSpPr bwMode="auto">
          <a:xfrm>
            <a:off x="6645275" y="1341438"/>
            <a:ext cx="889000" cy="4724400"/>
            <a:chOff x="4186" y="845"/>
            <a:chExt cx="560" cy="2976"/>
          </a:xfrm>
        </p:grpSpPr>
        <p:sp>
          <p:nvSpPr>
            <p:cNvPr id="59" name="AutoShape 59"/>
            <p:cNvSpPr>
              <a:spLocks noChangeArrowheads="1"/>
            </p:cNvSpPr>
            <p:nvPr/>
          </p:nvSpPr>
          <p:spPr bwMode="invGray">
            <a:xfrm>
              <a:off x="4186"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0" name="AutoShape 60"/>
            <p:cNvSpPr>
              <a:spLocks noChangeArrowheads="1"/>
            </p:cNvSpPr>
            <p:nvPr/>
          </p:nvSpPr>
          <p:spPr bwMode="invGray">
            <a:xfrm>
              <a:off x="4186" y="1950"/>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1" name="AutoShape 61"/>
            <p:cNvSpPr>
              <a:spLocks noChangeArrowheads="1"/>
            </p:cNvSpPr>
            <p:nvPr/>
          </p:nvSpPr>
          <p:spPr bwMode="invGray">
            <a:xfrm>
              <a:off x="4186" y="226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2" name="AutoShape 62"/>
            <p:cNvSpPr>
              <a:spLocks noChangeArrowheads="1"/>
            </p:cNvSpPr>
            <p:nvPr/>
          </p:nvSpPr>
          <p:spPr bwMode="invGray">
            <a:xfrm>
              <a:off x="4186" y="2581"/>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3" name="AutoShape 63"/>
            <p:cNvSpPr>
              <a:spLocks noChangeArrowheads="1"/>
            </p:cNvSpPr>
            <p:nvPr/>
          </p:nvSpPr>
          <p:spPr bwMode="invGray">
            <a:xfrm>
              <a:off x="4186"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64" name="Line 64"/>
            <p:cNvSpPr>
              <a:spLocks noChangeShapeType="1"/>
            </p:cNvSpPr>
            <p:nvPr/>
          </p:nvSpPr>
          <p:spPr bwMode="invGray">
            <a:xfrm>
              <a:off x="4252"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65" name="Line 65"/>
            <p:cNvSpPr>
              <a:spLocks noChangeShapeType="1"/>
            </p:cNvSpPr>
            <p:nvPr/>
          </p:nvSpPr>
          <p:spPr bwMode="invGray">
            <a:xfrm>
              <a:off x="4252" y="2100"/>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66" name="Line 66"/>
            <p:cNvSpPr>
              <a:spLocks noChangeShapeType="1"/>
            </p:cNvSpPr>
            <p:nvPr/>
          </p:nvSpPr>
          <p:spPr bwMode="invGray">
            <a:xfrm>
              <a:off x="4252" y="241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67" name="AutoShape 67"/>
            <p:cNvSpPr>
              <a:spLocks noChangeArrowheads="1"/>
            </p:cNvSpPr>
            <p:nvPr/>
          </p:nvSpPr>
          <p:spPr bwMode="invGray">
            <a:xfrm>
              <a:off x="4186"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grpSp>
          <p:nvGrpSpPr>
            <p:cNvPr id="68" name="Group 68"/>
            <p:cNvGrpSpPr>
              <a:grpSpLocks/>
            </p:cNvGrpSpPr>
            <p:nvPr/>
          </p:nvGrpSpPr>
          <p:grpSpPr bwMode="auto">
            <a:xfrm>
              <a:off x="4318" y="1388"/>
              <a:ext cx="428" cy="644"/>
              <a:chOff x="4318" y="1388"/>
              <a:chExt cx="428" cy="644"/>
            </a:xfrm>
          </p:grpSpPr>
          <p:sp>
            <p:nvSpPr>
              <p:cNvPr id="73" name="AutoShape 69"/>
              <p:cNvSpPr>
                <a:spLocks noChangeArrowheads="1"/>
              </p:cNvSpPr>
              <p:nvPr/>
            </p:nvSpPr>
            <p:spPr bwMode="invGray">
              <a:xfrm>
                <a:off x="4608" y="1526"/>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4" name="Freeform 70"/>
              <p:cNvSpPr>
                <a:spLocks/>
              </p:cNvSpPr>
              <p:nvPr/>
            </p:nvSpPr>
            <p:spPr bwMode="invGray">
              <a:xfrm>
                <a:off x="4318" y="1388"/>
                <a:ext cx="358" cy="134"/>
              </a:xfrm>
              <a:custGeom>
                <a:avLst/>
                <a:gdLst>
                  <a:gd name="T0" fmla="*/ 0 w 358"/>
                  <a:gd name="T1" fmla="*/ 0 h 134"/>
                  <a:gd name="T2" fmla="*/ 260 w 358"/>
                  <a:gd name="T3" fmla="*/ 22 h 134"/>
                  <a:gd name="T4" fmla="*/ 358 w 358"/>
                  <a:gd name="T5" fmla="*/ 134 h 134"/>
                  <a:gd name="T6" fmla="*/ 0 60000 65536"/>
                  <a:gd name="T7" fmla="*/ 0 60000 65536"/>
                  <a:gd name="T8" fmla="*/ 0 60000 65536"/>
                  <a:gd name="T9" fmla="*/ 0 w 358"/>
                  <a:gd name="T10" fmla="*/ 0 h 134"/>
                  <a:gd name="T11" fmla="*/ 358 w 358"/>
                  <a:gd name="T12" fmla="*/ 134 h 134"/>
                </a:gdLst>
                <a:ahLst/>
                <a:cxnLst>
                  <a:cxn ang="T6">
                    <a:pos x="T0" y="T1"/>
                  </a:cxn>
                  <a:cxn ang="T7">
                    <a:pos x="T2" y="T3"/>
                  </a:cxn>
                  <a:cxn ang="T8">
                    <a:pos x="T4" y="T5"/>
                  </a:cxn>
                </a:cxnLst>
                <a:rect l="T9" t="T10" r="T11" b="T12"/>
                <a:pathLst>
                  <a:path w="358" h="134">
                    <a:moveTo>
                      <a:pt x="0" y="0"/>
                    </a:moveTo>
                    <a:cubicBezTo>
                      <a:pt x="100" y="0"/>
                      <a:pt x="200" y="0"/>
                      <a:pt x="260" y="22"/>
                    </a:cubicBezTo>
                    <a:cubicBezTo>
                      <a:pt x="320" y="44"/>
                      <a:pt x="339" y="89"/>
                      <a:pt x="358" y="134"/>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75" name="Freeform 71"/>
              <p:cNvSpPr>
                <a:spLocks/>
              </p:cNvSpPr>
              <p:nvPr/>
            </p:nvSpPr>
            <p:spPr bwMode="invGray">
              <a:xfrm>
                <a:off x="4332" y="1669"/>
                <a:ext cx="352" cy="363"/>
              </a:xfrm>
              <a:custGeom>
                <a:avLst/>
                <a:gdLst>
                  <a:gd name="T0" fmla="*/ 344 w 352"/>
                  <a:gd name="T1" fmla="*/ 0 h 363"/>
                  <a:gd name="T2" fmla="*/ 295 w 352"/>
                  <a:gd name="T3" fmla="*/ 303 h 363"/>
                  <a:gd name="T4" fmla="*/ 0 w 352"/>
                  <a:gd name="T5" fmla="*/ 359 h 363"/>
                  <a:gd name="T6" fmla="*/ 0 60000 65536"/>
                  <a:gd name="T7" fmla="*/ 0 60000 65536"/>
                  <a:gd name="T8" fmla="*/ 0 60000 65536"/>
                  <a:gd name="T9" fmla="*/ 0 w 352"/>
                  <a:gd name="T10" fmla="*/ 0 h 363"/>
                  <a:gd name="T11" fmla="*/ 352 w 352"/>
                  <a:gd name="T12" fmla="*/ 363 h 363"/>
                </a:gdLst>
                <a:ahLst/>
                <a:cxnLst>
                  <a:cxn ang="T6">
                    <a:pos x="T0" y="T1"/>
                  </a:cxn>
                  <a:cxn ang="T7">
                    <a:pos x="T2" y="T3"/>
                  </a:cxn>
                  <a:cxn ang="T8">
                    <a:pos x="T4" y="T5"/>
                  </a:cxn>
                </a:cxnLst>
                <a:rect l="T9" t="T10" r="T11" b="T12"/>
                <a:pathLst>
                  <a:path w="352" h="363">
                    <a:moveTo>
                      <a:pt x="344" y="0"/>
                    </a:moveTo>
                    <a:cubicBezTo>
                      <a:pt x="336" y="50"/>
                      <a:pt x="352" y="243"/>
                      <a:pt x="295" y="303"/>
                    </a:cubicBezTo>
                    <a:cubicBezTo>
                      <a:pt x="238" y="363"/>
                      <a:pt x="61" y="347"/>
                      <a:pt x="0" y="359"/>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nvGrpSpPr>
            <p:cNvPr id="69" name="Group 72"/>
            <p:cNvGrpSpPr>
              <a:grpSpLocks/>
            </p:cNvGrpSpPr>
            <p:nvPr/>
          </p:nvGrpSpPr>
          <p:grpSpPr bwMode="auto">
            <a:xfrm>
              <a:off x="4325" y="2654"/>
              <a:ext cx="421" cy="1067"/>
              <a:chOff x="4325" y="2654"/>
              <a:chExt cx="421" cy="1067"/>
            </a:xfrm>
          </p:grpSpPr>
          <p:sp>
            <p:nvSpPr>
              <p:cNvPr id="70" name="AutoShape 73"/>
              <p:cNvSpPr>
                <a:spLocks noChangeArrowheads="1"/>
              </p:cNvSpPr>
              <p:nvPr/>
            </p:nvSpPr>
            <p:spPr bwMode="invGray">
              <a:xfrm>
                <a:off x="4608" y="290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1" name="Freeform 74"/>
              <p:cNvSpPr>
                <a:spLocks/>
              </p:cNvSpPr>
              <p:nvPr/>
            </p:nvSpPr>
            <p:spPr bwMode="invGray">
              <a:xfrm>
                <a:off x="4325" y="2654"/>
                <a:ext cx="351" cy="252"/>
              </a:xfrm>
              <a:custGeom>
                <a:avLst/>
                <a:gdLst>
                  <a:gd name="T0" fmla="*/ 0 w 351"/>
                  <a:gd name="T1" fmla="*/ 6 h 252"/>
                  <a:gd name="T2" fmla="*/ 288 w 351"/>
                  <a:gd name="T3" fmla="*/ 41 h 252"/>
                  <a:gd name="T4" fmla="*/ 351 w 351"/>
                  <a:gd name="T5" fmla="*/ 252 h 252"/>
                  <a:gd name="T6" fmla="*/ 0 60000 65536"/>
                  <a:gd name="T7" fmla="*/ 0 60000 65536"/>
                  <a:gd name="T8" fmla="*/ 0 60000 65536"/>
                  <a:gd name="T9" fmla="*/ 0 w 351"/>
                  <a:gd name="T10" fmla="*/ 0 h 252"/>
                  <a:gd name="T11" fmla="*/ 351 w 351"/>
                  <a:gd name="T12" fmla="*/ 252 h 252"/>
                </a:gdLst>
                <a:ahLst/>
                <a:cxnLst>
                  <a:cxn ang="T6">
                    <a:pos x="T0" y="T1"/>
                  </a:cxn>
                  <a:cxn ang="T7">
                    <a:pos x="T2" y="T3"/>
                  </a:cxn>
                  <a:cxn ang="T8">
                    <a:pos x="T4" y="T5"/>
                  </a:cxn>
                </a:cxnLst>
                <a:rect l="T9" t="T10" r="T11" b="T12"/>
                <a:pathLst>
                  <a:path w="351" h="252">
                    <a:moveTo>
                      <a:pt x="0" y="6"/>
                    </a:moveTo>
                    <a:cubicBezTo>
                      <a:pt x="48" y="12"/>
                      <a:pt x="230" y="0"/>
                      <a:pt x="288" y="41"/>
                    </a:cubicBezTo>
                    <a:cubicBezTo>
                      <a:pt x="346" y="82"/>
                      <a:pt x="338" y="208"/>
                      <a:pt x="351" y="25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sp>
            <p:nvSpPr>
              <p:cNvPr id="72" name="Freeform 75"/>
              <p:cNvSpPr>
                <a:spLocks/>
              </p:cNvSpPr>
              <p:nvPr/>
            </p:nvSpPr>
            <p:spPr bwMode="invGray">
              <a:xfrm>
                <a:off x="4332" y="3039"/>
                <a:ext cx="351" cy="682"/>
              </a:xfrm>
              <a:custGeom>
                <a:avLst/>
                <a:gdLst>
                  <a:gd name="T0" fmla="*/ 351 w 351"/>
                  <a:gd name="T1" fmla="*/ 0 h 682"/>
                  <a:gd name="T2" fmla="*/ 288 w 351"/>
                  <a:gd name="T3" fmla="*/ 408 h 682"/>
                  <a:gd name="T4" fmla="*/ 0 w 351"/>
                  <a:gd name="T5" fmla="*/ 682 h 682"/>
                  <a:gd name="T6" fmla="*/ 0 60000 65536"/>
                  <a:gd name="T7" fmla="*/ 0 60000 65536"/>
                  <a:gd name="T8" fmla="*/ 0 60000 65536"/>
                  <a:gd name="T9" fmla="*/ 0 w 351"/>
                  <a:gd name="T10" fmla="*/ 0 h 682"/>
                  <a:gd name="T11" fmla="*/ 351 w 351"/>
                  <a:gd name="T12" fmla="*/ 682 h 682"/>
                </a:gdLst>
                <a:ahLst/>
                <a:cxnLst>
                  <a:cxn ang="T6">
                    <a:pos x="T0" y="T1"/>
                  </a:cxn>
                  <a:cxn ang="T7">
                    <a:pos x="T2" y="T3"/>
                  </a:cxn>
                  <a:cxn ang="T8">
                    <a:pos x="T4" y="T5"/>
                  </a:cxn>
                </a:cxnLst>
                <a:rect l="T9" t="T10" r="T11" b="T12"/>
                <a:pathLst>
                  <a:path w="351" h="682">
                    <a:moveTo>
                      <a:pt x="351" y="0"/>
                    </a:moveTo>
                    <a:cubicBezTo>
                      <a:pt x="340" y="68"/>
                      <a:pt x="347" y="294"/>
                      <a:pt x="288" y="408"/>
                    </a:cubicBezTo>
                    <a:cubicBezTo>
                      <a:pt x="229" y="522"/>
                      <a:pt x="60" y="625"/>
                      <a:pt x="0" y="682"/>
                    </a:cubicBezTo>
                  </a:path>
                </a:pathLst>
              </a:custGeom>
              <a:noFill/>
              <a:ln w="38100">
                <a:solidFill>
                  <a:srgbClr val="008CB2"/>
                </a:solidFill>
                <a:round/>
                <a:headEnd/>
                <a:tailEnd type="triangle" w="med" len="med"/>
              </a:ln>
            </p:spPr>
            <p:txBody>
              <a:bodyPr wrap="none" tIns="91440" bIns="91440" anchor="ctr">
                <a:spAutoFit/>
              </a:bodyPr>
              <a:lstStyle/>
              <a:p>
                <a:pPr algn="ctr" eaLnBrk="0" hangingPunct="0"/>
                <a:endParaRPr lang="sv-SE"/>
              </a:p>
            </p:txBody>
          </p:sp>
        </p:grpSp>
      </p:grpSp>
      <p:grpSp>
        <p:nvGrpSpPr>
          <p:cNvPr id="76" name="Group 76"/>
          <p:cNvGrpSpPr>
            <a:grpSpLocks/>
          </p:cNvGrpSpPr>
          <p:nvPr/>
        </p:nvGrpSpPr>
        <p:grpSpPr bwMode="auto">
          <a:xfrm>
            <a:off x="7699375" y="1341438"/>
            <a:ext cx="1223963" cy="4724400"/>
            <a:chOff x="4850" y="845"/>
            <a:chExt cx="771" cy="2976"/>
          </a:xfrm>
        </p:grpSpPr>
        <p:sp>
          <p:nvSpPr>
            <p:cNvPr id="77" name="AutoShape 77"/>
            <p:cNvSpPr>
              <a:spLocks noChangeArrowheads="1"/>
            </p:cNvSpPr>
            <p:nvPr/>
          </p:nvSpPr>
          <p:spPr bwMode="invGray">
            <a:xfrm>
              <a:off x="4850" y="131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8" name="AutoShape 78"/>
            <p:cNvSpPr>
              <a:spLocks noChangeArrowheads="1"/>
            </p:cNvSpPr>
            <p:nvPr/>
          </p:nvSpPr>
          <p:spPr bwMode="invGray">
            <a:xfrm>
              <a:off x="4850" y="1634"/>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79" name="AutoShape 79"/>
            <p:cNvSpPr>
              <a:spLocks noChangeArrowheads="1"/>
            </p:cNvSpPr>
            <p:nvPr/>
          </p:nvSpPr>
          <p:spPr bwMode="invGray">
            <a:xfrm>
              <a:off x="4850" y="2897"/>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0" name="AutoShape 80"/>
            <p:cNvSpPr>
              <a:spLocks noChangeArrowheads="1"/>
            </p:cNvSpPr>
            <p:nvPr/>
          </p:nvSpPr>
          <p:spPr bwMode="invGray">
            <a:xfrm>
              <a:off x="4850" y="321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1" name="AutoShape 81"/>
            <p:cNvSpPr>
              <a:spLocks noChangeArrowheads="1"/>
            </p:cNvSpPr>
            <p:nvPr/>
          </p:nvSpPr>
          <p:spPr bwMode="invGray">
            <a:xfrm>
              <a:off x="4850" y="845"/>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2" name="Line 82"/>
            <p:cNvSpPr>
              <a:spLocks noChangeShapeType="1"/>
            </p:cNvSpPr>
            <p:nvPr/>
          </p:nvSpPr>
          <p:spPr bwMode="invGray">
            <a:xfrm>
              <a:off x="4916" y="996"/>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83" name="Line 83"/>
            <p:cNvSpPr>
              <a:spLocks noChangeShapeType="1"/>
            </p:cNvSpPr>
            <p:nvPr/>
          </p:nvSpPr>
          <p:spPr bwMode="invGray">
            <a:xfrm>
              <a:off x="4916" y="1464"/>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84" name="Line 84"/>
            <p:cNvSpPr>
              <a:spLocks noChangeShapeType="1"/>
            </p:cNvSpPr>
            <p:nvPr/>
          </p:nvSpPr>
          <p:spPr bwMode="invGray">
            <a:xfrm>
              <a:off x="4916" y="3048"/>
              <a:ext cx="0" cy="174"/>
            </a:xfrm>
            <a:prstGeom prst="line">
              <a:avLst/>
            </a:prstGeom>
            <a:noFill/>
            <a:ln w="38100">
              <a:solidFill>
                <a:srgbClr val="008CB2"/>
              </a:solidFill>
              <a:round/>
              <a:headEnd/>
              <a:tailEnd type="triangle" w="med" len="med"/>
            </a:ln>
          </p:spPr>
          <p:txBody>
            <a:bodyPr tIns="91440" bIns="91440" anchor="ctr">
              <a:spAutoFit/>
            </a:bodyPr>
            <a:lstStyle/>
            <a:p>
              <a:endParaRPr lang="en-AU"/>
            </a:p>
          </p:txBody>
        </p:sp>
        <p:sp>
          <p:nvSpPr>
            <p:cNvPr id="85" name="AutoShape 85"/>
            <p:cNvSpPr>
              <a:spLocks noChangeArrowheads="1"/>
            </p:cNvSpPr>
            <p:nvPr/>
          </p:nvSpPr>
          <p:spPr bwMode="invGray">
            <a:xfrm>
              <a:off x="4850" y="3683"/>
              <a:ext cx="138" cy="138"/>
            </a:xfrm>
            <a:prstGeom prst="flowChartConnector">
              <a:avLst/>
            </a:prstGeom>
            <a:solidFill>
              <a:schemeClr val="tx1"/>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6" name="Line 86"/>
            <p:cNvSpPr>
              <a:spLocks noChangeShapeType="1"/>
            </p:cNvSpPr>
            <p:nvPr/>
          </p:nvSpPr>
          <p:spPr bwMode="invGray">
            <a:xfrm>
              <a:off x="4916" y="3360"/>
              <a:ext cx="0" cy="330"/>
            </a:xfrm>
            <a:prstGeom prst="line">
              <a:avLst/>
            </a:prstGeom>
            <a:noFill/>
            <a:ln w="38100">
              <a:solidFill>
                <a:srgbClr val="008CB2"/>
              </a:solidFill>
              <a:round/>
              <a:headEnd/>
              <a:tailEnd type="triangle" w="med" len="med"/>
            </a:ln>
          </p:spPr>
          <p:txBody>
            <a:bodyPr wrap="none" tIns="91440" bIns="91440" anchor="ctr">
              <a:spAutoFit/>
            </a:bodyPr>
            <a:lstStyle/>
            <a:p>
              <a:endParaRPr lang="en-AU"/>
            </a:p>
          </p:txBody>
        </p:sp>
        <p:sp>
          <p:nvSpPr>
            <p:cNvPr id="87" name="AutoShape 87"/>
            <p:cNvSpPr>
              <a:spLocks noChangeArrowheads="1"/>
            </p:cNvSpPr>
            <p:nvPr/>
          </p:nvSpPr>
          <p:spPr bwMode="invGray">
            <a:xfrm>
              <a:off x="5434" y="2299"/>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88" name="Freeform 88"/>
            <p:cNvSpPr>
              <a:spLocks/>
            </p:cNvSpPr>
            <p:nvPr/>
          </p:nvSpPr>
          <p:spPr bwMode="invGray">
            <a:xfrm>
              <a:off x="4989" y="2421"/>
              <a:ext cx="513" cy="520"/>
            </a:xfrm>
            <a:custGeom>
              <a:avLst/>
              <a:gdLst>
                <a:gd name="T0" fmla="*/ 0 w 513"/>
                <a:gd name="T1" fmla="*/ 520 h 520"/>
                <a:gd name="T2" fmla="*/ 365 w 513"/>
                <a:gd name="T3" fmla="*/ 274 h 520"/>
                <a:gd name="T4" fmla="*/ 463 w 513"/>
                <a:gd name="T5" fmla="*/ 155 h 520"/>
                <a:gd name="T6" fmla="*/ 513 w 513"/>
                <a:gd name="T7" fmla="*/ 0 h 520"/>
                <a:gd name="T8" fmla="*/ 0 60000 65536"/>
                <a:gd name="T9" fmla="*/ 0 60000 65536"/>
                <a:gd name="T10" fmla="*/ 0 60000 65536"/>
                <a:gd name="T11" fmla="*/ 0 60000 65536"/>
                <a:gd name="T12" fmla="*/ 0 w 513"/>
                <a:gd name="T13" fmla="*/ 0 h 520"/>
                <a:gd name="T14" fmla="*/ 513 w 513"/>
                <a:gd name="T15" fmla="*/ 520 h 520"/>
              </a:gdLst>
              <a:ahLst/>
              <a:cxnLst>
                <a:cxn ang="T8">
                  <a:pos x="T0" y="T1"/>
                </a:cxn>
                <a:cxn ang="T9">
                  <a:pos x="T2" y="T3"/>
                </a:cxn>
                <a:cxn ang="T10">
                  <a:pos x="T4" y="T5"/>
                </a:cxn>
                <a:cxn ang="T11">
                  <a:pos x="T6" y="T7"/>
                </a:cxn>
              </a:cxnLst>
              <a:rect l="T12" t="T13" r="T14" b="T15"/>
              <a:pathLst>
                <a:path w="513" h="520">
                  <a:moveTo>
                    <a:pt x="0" y="520"/>
                  </a:moveTo>
                  <a:cubicBezTo>
                    <a:pt x="61" y="479"/>
                    <a:pt x="288" y="335"/>
                    <a:pt x="365" y="274"/>
                  </a:cubicBezTo>
                  <a:cubicBezTo>
                    <a:pt x="442" y="213"/>
                    <a:pt x="438" y="201"/>
                    <a:pt x="463" y="155"/>
                  </a:cubicBezTo>
                  <a:cubicBezTo>
                    <a:pt x="488" y="109"/>
                    <a:pt x="503" y="32"/>
                    <a:pt x="513" y="0"/>
                  </a:cubicBezTo>
                </a:path>
              </a:pathLst>
            </a:custGeom>
            <a:noFill/>
            <a:ln w="38100">
              <a:solidFill>
                <a:srgbClr val="008CB2"/>
              </a:solidFill>
              <a:round/>
              <a:headEnd type="triangle" w="med" len="med"/>
              <a:tailEnd/>
            </a:ln>
          </p:spPr>
          <p:txBody>
            <a:bodyPr wrap="none" tIns="91440" bIns="91440" anchor="ctr">
              <a:spAutoFit/>
            </a:bodyPr>
            <a:lstStyle/>
            <a:p>
              <a:pPr algn="ctr" eaLnBrk="0" hangingPunct="0"/>
              <a:endParaRPr lang="sv-SE"/>
            </a:p>
          </p:txBody>
        </p:sp>
        <p:sp>
          <p:nvSpPr>
            <p:cNvPr id="89" name="AutoShape 89"/>
            <p:cNvSpPr>
              <a:spLocks noChangeArrowheads="1"/>
            </p:cNvSpPr>
            <p:nvPr/>
          </p:nvSpPr>
          <p:spPr bwMode="invGray">
            <a:xfrm>
              <a:off x="5483" y="1983"/>
              <a:ext cx="138" cy="138"/>
            </a:xfrm>
            <a:prstGeom prst="flowChartConnector">
              <a:avLst/>
            </a:prstGeom>
            <a:solidFill>
              <a:srgbClr val="004E5F"/>
            </a:solidFill>
            <a:ln w="38100">
              <a:solidFill>
                <a:srgbClr val="008CB2"/>
              </a:solidFill>
              <a:round/>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90" name="Line 90"/>
            <p:cNvSpPr>
              <a:spLocks noChangeShapeType="1"/>
            </p:cNvSpPr>
            <p:nvPr/>
          </p:nvSpPr>
          <p:spPr bwMode="invGray">
            <a:xfrm flipV="1">
              <a:off x="5516" y="2119"/>
              <a:ext cx="28" cy="176"/>
            </a:xfrm>
            <a:prstGeom prst="line">
              <a:avLst/>
            </a:prstGeom>
            <a:noFill/>
            <a:ln w="38100">
              <a:solidFill>
                <a:srgbClr val="008CB2"/>
              </a:solidFill>
              <a:round/>
              <a:headEnd type="triangle" w="med" len="med"/>
              <a:tailEnd/>
            </a:ln>
          </p:spPr>
          <p:txBody>
            <a:bodyPr tIns="91440" bIns="91440" anchor="ctr">
              <a:spAutoFit/>
            </a:bodyPr>
            <a:lstStyle/>
            <a:p>
              <a:endParaRPr lang="en-AU"/>
            </a:p>
          </p:txBody>
        </p:sp>
        <p:sp>
          <p:nvSpPr>
            <p:cNvPr id="91" name="Freeform 91"/>
            <p:cNvSpPr>
              <a:spLocks/>
            </p:cNvSpPr>
            <p:nvPr/>
          </p:nvSpPr>
          <p:spPr bwMode="invGray">
            <a:xfrm>
              <a:off x="4989" y="1719"/>
              <a:ext cx="548" cy="274"/>
            </a:xfrm>
            <a:custGeom>
              <a:avLst/>
              <a:gdLst>
                <a:gd name="T0" fmla="*/ 548 w 548"/>
                <a:gd name="T1" fmla="*/ 274 h 274"/>
                <a:gd name="T2" fmla="*/ 456 w 548"/>
                <a:gd name="T3" fmla="*/ 119 h 274"/>
                <a:gd name="T4" fmla="*/ 0 w 548"/>
                <a:gd name="T5" fmla="*/ 0 h 274"/>
                <a:gd name="T6" fmla="*/ 0 60000 65536"/>
                <a:gd name="T7" fmla="*/ 0 60000 65536"/>
                <a:gd name="T8" fmla="*/ 0 60000 65536"/>
                <a:gd name="T9" fmla="*/ 0 w 548"/>
                <a:gd name="T10" fmla="*/ 0 h 274"/>
                <a:gd name="T11" fmla="*/ 548 w 548"/>
                <a:gd name="T12" fmla="*/ 274 h 274"/>
              </a:gdLst>
              <a:ahLst/>
              <a:cxnLst>
                <a:cxn ang="T6">
                  <a:pos x="T0" y="T1"/>
                </a:cxn>
                <a:cxn ang="T7">
                  <a:pos x="T2" y="T3"/>
                </a:cxn>
                <a:cxn ang="T8">
                  <a:pos x="T4" y="T5"/>
                </a:cxn>
              </a:cxnLst>
              <a:rect l="T9" t="T10" r="T11" b="T12"/>
              <a:pathLst>
                <a:path w="548" h="274">
                  <a:moveTo>
                    <a:pt x="548" y="274"/>
                  </a:moveTo>
                  <a:cubicBezTo>
                    <a:pt x="547" y="219"/>
                    <a:pt x="547" y="165"/>
                    <a:pt x="456" y="119"/>
                  </a:cubicBezTo>
                  <a:cubicBezTo>
                    <a:pt x="365" y="73"/>
                    <a:pt x="182" y="36"/>
                    <a:pt x="0" y="0"/>
                  </a:cubicBezTo>
                </a:path>
              </a:pathLst>
            </a:custGeom>
            <a:noFill/>
            <a:ln w="38100">
              <a:solidFill>
                <a:srgbClr val="008CB2"/>
              </a:solidFill>
              <a:round/>
              <a:headEnd type="triangle" w="med" len="med"/>
              <a:tailEnd/>
            </a:ln>
          </p:spPr>
          <p:txBody>
            <a:bodyPr wrap="none" tIns="91440" bIns="91440" anchor="ctr">
              <a:spAutoFit/>
            </a:bodyPr>
            <a:lstStyle/>
            <a:p>
              <a:pPr algn="ctr" eaLnBrk="0" hangingPunct="0"/>
              <a:endParaRPr lang="sv-SE"/>
            </a:p>
          </p:txBody>
        </p:sp>
      </p:grpSp>
      <p:sp>
        <p:nvSpPr>
          <p:cNvPr id="92" name="AutoShape 92"/>
          <p:cNvSpPr>
            <a:spLocks noChangeArrowheads="1"/>
          </p:cNvSpPr>
          <p:nvPr/>
        </p:nvSpPr>
        <p:spPr bwMode="gray">
          <a:xfrm>
            <a:off x="3124200" y="3201988"/>
            <a:ext cx="646113" cy="711200"/>
          </a:xfrm>
          <a:prstGeom prst="rightArrow">
            <a:avLst>
              <a:gd name="adj1" fmla="val 50000"/>
              <a:gd name="adj2" fmla="val 25000"/>
            </a:avLst>
          </a:prstGeom>
          <a:solidFill>
            <a:srgbClr val="B2B2B2"/>
          </a:solidFill>
          <a:ln w="38100">
            <a:solidFill>
              <a:srgbClr val="004E5F"/>
            </a:solidFill>
            <a:miter lim="800000"/>
            <a:headEnd/>
            <a:tailEnd/>
          </a:ln>
          <a:effectLst>
            <a:outerShdw dist="53882" dir="2700000" algn="ctr" rotWithShape="0">
              <a:schemeClr val="bg2"/>
            </a:outerShdw>
          </a:effectLst>
        </p:spPr>
        <p:txBody>
          <a:bodyPr tIns="91440" bIns="91440" anchor="ctr">
            <a:spAutoFit/>
          </a:bodyPr>
          <a:lstStyle/>
          <a:p>
            <a:pPr algn="ctr" eaLnBrk="0" hangingPunct="0">
              <a:defRPr/>
            </a:pPr>
            <a:endParaRPr lang="sv-SE">
              <a:latin typeface="Arial" charset="0"/>
            </a:endParaRPr>
          </a:p>
        </p:txBody>
      </p:sp>
      <p:sp>
        <p:nvSpPr>
          <p:cNvPr id="93" name="Text Box 111"/>
          <p:cNvSpPr txBox="1">
            <a:spLocks noChangeArrowheads="1"/>
          </p:cNvSpPr>
          <p:nvPr/>
        </p:nvSpPr>
        <p:spPr bwMode="auto">
          <a:xfrm>
            <a:off x="1525588" y="1238250"/>
            <a:ext cx="1746250" cy="458788"/>
          </a:xfrm>
          <a:prstGeom prst="rect">
            <a:avLst/>
          </a:prstGeom>
          <a:noFill/>
          <a:ln w="38100">
            <a:noFill/>
            <a:miter lim="800000"/>
            <a:headEnd/>
            <a:tailEnd/>
          </a:ln>
        </p:spPr>
        <p:txBody>
          <a:bodyPr wrap="none" tIns="91440" bIns="91440">
            <a:spAutoFit/>
          </a:bodyPr>
          <a:lstStyle/>
          <a:p>
            <a:pPr algn="ctr">
              <a:lnSpc>
                <a:spcPct val="90000"/>
              </a:lnSpc>
              <a:spcBef>
                <a:spcPct val="50000"/>
              </a:spcBef>
              <a:buNone/>
            </a:pPr>
            <a:r>
              <a:rPr lang="en-US" sz="2000" b="0" dirty="0">
                <a:latin typeface="Arial Narrow" pitchFamily="34" charset="0"/>
                <a:cs typeface="Arial" pitchFamily="34" charset="0"/>
              </a:rPr>
              <a:t>Start of use case</a:t>
            </a:r>
          </a:p>
        </p:txBody>
      </p:sp>
      <p:sp>
        <p:nvSpPr>
          <p:cNvPr id="94" name="Text Box 112"/>
          <p:cNvSpPr txBox="1">
            <a:spLocks noChangeArrowheads="1"/>
          </p:cNvSpPr>
          <p:nvPr/>
        </p:nvSpPr>
        <p:spPr bwMode="auto">
          <a:xfrm>
            <a:off x="1624013" y="5857892"/>
            <a:ext cx="1677987" cy="458788"/>
          </a:xfrm>
          <a:prstGeom prst="rect">
            <a:avLst/>
          </a:prstGeom>
          <a:noFill/>
          <a:ln w="38100">
            <a:noFill/>
            <a:miter lim="800000"/>
            <a:headEnd/>
            <a:tailEnd/>
          </a:ln>
        </p:spPr>
        <p:txBody>
          <a:bodyPr wrap="none" tIns="91440" bIns="91440">
            <a:spAutoFit/>
          </a:bodyPr>
          <a:lstStyle/>
          <a:p>
            <a:pPr algn="ctr">
              <a:lnSpc>
                <a:spcPct val="90000"/>
              </a:lnSpc>
              <a:spcBef>
                <a:spcPct val="50000"/>
              </a:spcBef>
              <a:buNone/>
            </a:pPr>
            <a:r>
              <a:rPr lang="en-US" sz="2000" b="0" dirty="0">
                <a:latin typeface="Arial Narrow" pitchFamily="34" charset="0"/>
                <a:cs typeface="Arial" pitchFamily="34" charset="0"/>
              </a:rPr>
              <a:t>End of use case</a:t>
            </a:r>
          </a:p>
        </p:txBody>
      </p:sp>
      <p:sp>
        <p:nvSpPr>
          <p:cNvPr id="95" name="Text Box 113"/>
          <p:cNvSpPr txBox="1">
            <a:spLocks noChangeArrowheads="1"/>
          </p:cNvSpPr>
          <p:nvPr/>
        </p:nvSpPr>
        <p:spPr bwMode="auto">
          <a:xfrm>
            <a:off x="357158" y="2085975"/>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dirty="0"/>
              <a:t>Step</a:t>
            </a:r>
            <a:r>
              <a:rPr lang="en-US" dirty="0"/>
              <a:t> </a:t>
            </a:r>
            <a:r>
              <a:rPr lang="en-US" sz="2000" b="0" dirty="0">
                <a:latin typeface="Arial Narrow" pitchFamily="34" charset="0"/>
                <a:cs typeface="Arial" pitchFamily="34" charset="0"/>
              </a:rPr>
              <a:t>1</a:t>
            </a:r>
          </a:p>
        </p:txBody>
      </p:sp>
      <p:sp>
        <p:nvSpPr>
          <p:cNvPr id="96" name="Text Box 114"/>
          <p:cNvSpPr txBox="1">
            <a:spLocks noChangeArrowheads="1"/>
          </p:cNvSpPr>
          <p:nvPr/>
        </p:nvSpPr>
        <p:spPr bwMode="auto">
          <a:xfrm>
            <a:off x="357158" y="2586038"/>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2</a:t>
            </a:r>
          </a:p>
        </p:txBody>
      </p:sp>
      <p:sp>
        <p:nvSpPr>
          <p:cNvPr id="97" name="Text Box 115"/>
          <p:cNvSpPr txBox="1">
            <a:spLocks noChangeArrowheads="1"/>
          </p:cNvSpPr>
          <p:nvPr/>
        </p:nvSpPr>
        <p:spPr bwMode="auto">
          <a:xfrm>
            <a:off x="357158" y="3086100"/>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3</a:t>
            </a:r>
          </a:p>
        </p:txBody>
      </p:sp>
      <p:sp>
        <p:nvSpPr>
          <p:cNvPr id="98" name="Text Box 116"/>
          <p:cNvSpPr txBox="1">
            <a:spLocks noChangeArrowheads="1"/>
          </p:cNvSpPr>
          <p:nvPr/>
        </p:nvSpPr>
        <p:spPr bwMode="auto">
          <a:xfrm>
            <a:off x="357158" y="3586163"/>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4</a:t>
            </a:r>
          </a:p>
        </p:txBody>
      </p:sp>
      <p:sp>
        <p:nvSpPr>
          <p:cNvPr id="99" name="Text Box 117"/>
          <p:cNvSpPr txBox="1">
            <a:spLocks noChangeArrowheads="1"/>
          </p:cNvSpPr>
          <p:nvPr/>
        </p:nvSpPr>
        <p:spPr bwMode="auto">
          <a:xfrm>
            <a:off x="357158" y="4086225"/>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5</a:t>
            </a:r>
          </a:p>
        </p:txBody>
      </p:sp>
      <p:sp>
        <p:nvSpPr>
          <p:cNvPr id="100" name="Text Box 118"/>
          <p:cNvSpPr txBox="1">
            <a:spLocks noChangeArrowheads="1"/>
          </p:cNvSpPr>
          <p:nvPr/>
        </p:nvSpPr>
        <p:spPr bwMode="auto">
          <a:xfrm>
            <a:off x="357158" y="4586288"/>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6</a:t>
            </a:r>
          </a:p>
        </p:txBody>
      </p:sp>
      <p:sp>
        <p:nvSpPr>
          <p:cNvPr id="101" name="Text Box 119"/>
          <p:cNvSpPr txBox="1">
            <a:spLocks noChangeArrowheads="1"/>
          </p:cNvSpPr>
          <p:nvPr/>
        </p:nvSpPr>
        <p:spPr bwMode="auto">
          <a:xfrm>
            <a:off x="357158" y="5086350"/>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Step</a:t>
            </a:r>
            <a:r>
              <a:rPr lang="en-US"/>
              <a:t> </a:t>
            </a:r>
            <a:r>
              <a:rPr lang="en-US" sz="2000" b="0">
                <a:latin typeface="Arial Narrow" pitchFamily="34" charset="0"/>
                <a:cs typeface="Arial" pitchFamily="34" charset="0"/>
              </a:rPr>
              <a:t>7</a:t>
            </a:r>
          </a:p>
        </p:txBody>
      </p:sp>
      <p:sp>
        <p:nvSpPr>
          <p:cNvPr id="102" name="Text Box 122"/>
          <p:cNvSpPr txBox="1">
            <a:spLocks noChangeArrowheads="1"/>
          </p:cNvSpPr>
          <p:nvPr/>
        </p:nvSpPr>
        <p:spPr bwMode="auto">
          <a:xfrm>
            <a:off x="2093913" y="2401888"/>
            <a:ext cx="561975" cy="258762"/>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Alt</a:t>
            </a:r>
            <a:r>
              <a:rPr lang="en-US"/>
              <a:t> </a:t>
            </a:r>
            <a:r>
              <a:rPr lang="en-US" sz="2000" b="0">
                <a:latin typeface="Arial Narrow" pitchFamily="34" charset="0"/>
                <a:cs typeface="Arial" pitchFamily="34" charset="0"/>
              </a:rPr>
              <a:t>1</a:t>
            </a:r>
          </a:p>
        </p:txBody>
      </p:sp>
      <p:sp>
        <p:nvSpPr>
          <p:cNvPr id="103" name="Text Box 127"/>
          <p:cNvSpPr txBox="1">
            <a:spLocks noChangeArrowheads="1"/>
          </p:cNvSpPr>
          <p:nvPr/>
        </p:nvSpPr>
        <p:spPr bwMode="auto">
          <a:xfrm>
            <a:off x="2093913" y="4587875"/>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Alt</a:t>
            </a:r>
            <a:r>
              <a:rPr lang="en-US"/>
              <a:t> </a:t>
            </a:r>
            <a:r>
              <a:rPr lang="en-US" sz="2000" b="0">
                <a:latin typeface="Arial Narrow" pitchFamily="34" charset="0"/>
                <a:cs typeface="Arial" pitchFamily="34" charset="0"/>
              </a:rPr>
              <a:t>2</a:t>
            </a:r>
          </a:p>
        </p:txBody>
      </p:sp>
      <p:sp>
        <p:nvSpPr>
          <p:cNvPr id="104" name="Text Box 132"/>
          <p:cNvSpPr txBox="1">
            <a:spLocks noChangeArrowheads="1"/>
          </p:cNvSpPr>
          <p:nvPr/>
        </p:nvSpPr>
        <p:spPr bwMode="auto">
          <a:xfrm>
            <a:off x="2351088" y="3429000"/>
            <a:ext cx="561975" cy="258763"/>
          </a:xfrm>
          <a:prstGeom prst="rect">
            <a:avLst/>
          </a:prstGeom>
          <a:noFill/>
          <a:ln w="38100">
            <a:noFill/>
            <a:miter lim="800000"/>
            <a:headEnd/>
            <a:tailEnd/>
          </a:ln>
        </p:spPr>
        <p:txBody>
          <a:bodyPr wrap="none" lIns="0" tIns="0" rIns="0" bIns="0"/>
          <a:lstStyle/>
          <a:p>
            <a:pPr algn="ctr">
              <a:lnSpc>
                <a:spcPct val="90000"/>
              </a:lnSpc>
              <a:spcBef>
                <a:spcPct val="50000"/>
              </a:spcBef>
              <a:buNone/>
            </a:pPr>
            <a:r>
              <a:rPr lang="en-US" b="0"/>
              <a:t>Alt</a:t>
            </a:r>
            <a:r>
              <a:rPr lang="en-US"/>
              <a:t> </a:t>
            </a:r>
            <a:r>
              <a:rPr lang="en-US" sz="2000" b="0">
                <a:latin typeface="Arial Narrow" pitchFamily="34" charset="0"/>
                <a:cs typeface="Arial" pitchFamily="34" charset="0"/>
              </a:rPr>
              <a:t>3</a:t>
            </a:r>
          </a:p>
        </p:txBody>
      </p:sp>
      <p:sp>
        <p:nvSpPr>
          <p:cNvPr id="105" name="Text Box 139"/>
          <p:cNvSpPr txBox="1">
            <a:spLocks noChangeArrowheads="1"/>
          </p:cNvSpPr>
          <p:nvPr/>
        </p:nvSpPr>
        <p:spPr bwMode="auto">
          <a:xfrm>
            <a:off x="593725" y="763588"/>
            <a:ext cx="1558119" cy="416781"/>
          </a:xfrm>
          <a:prstGeom prst="rect">
            <a:avLst/>
          </a:prstGeom>
          <a:noFill/>
          <a:ln w="12700" algn="ctr">
            <a:solidFill>
              <a:schemeClr val="tx1"/>
            </a:solidFill>
            <a:miter lim="800000"/>
            <a:headEnd/>
            <a:tailEnd/>
          </a:ln>
        </p:spPr>
        <p:txBody>
          <a:bodyPr wrap="none" lIns="107950" tIns="53975" rIns="107950" bIns="53975">
            <a:spAutoFit/>
          </a:bodyPr>
          <a:lstStyle/>
          <a:p>
            <a:pPr>
              <a:buNone/>
            </a:pPr>
            <a:r>
              <a:rPr lang="en-US" dirty="0"/>
              <a:t>1 Use Case</a:t>
            </a:r>
          </a:p>
        </p:txBody>
      </p:sp>
      <p:sp>
        <p:nvSpPr>
          <p:cNvPr id="106" name="Text Box 140"/>
          <p:cNvSpPr txBox="1">
            <a:spLocks noChangeArrowheads="1"/>
          </p:cNvSpPr>
          <p:nvPr/>
        </p:nvSpPr>
        <p:spPr bwMode="auto">
          <a:xfrm>
            <a:off x="5110163" y="763588"/>
            <a:ext cx="2269852" cy="416781"/>
          </a:xfrm>
          <a:prstGeom prst="rect">
            <a:avLst/>
          </a:prstGeom>
          <a:noFill/>
          <a:ln w="12700" algn="ctr">
            <a:solidFill>
              <a:schemeClr val="tx1"/>
            </a:solidFill>
            <a:miter lim="800000"/>
            <a:headEnd/>
            <a:tailEnd/>
          </a:ln>
        </p:spPr>
        <p:txBody>
          <a:bodyPr wrap="none" lIns="107950" tIns="53975" rIns="107950" bIns="53975">
            <a:spAutoFit/>
          </a:bodyPr>
          <a:lstStyle/>
          <a:p>
            <a:pPr>
              <a:buNone/>
            </a:pPr>
            <a:r>
              <a:rPr lang="en-US" dirty="0"/>
              <a:t>Many scenarios…</a:t>
            </a:r>
          </a:p>
        </p:txBody>
      </p:sp>
      <p:grpSp>
        <p:nvGrpSpPr>
          <p:cNvPr id="107" name="Group 117"/>
          <p:cNvGrpSpPr>
            <a:grpSpLocks/>
          </p:cNvGrpSpPr>
          <p:nvPr/>
        </p:nvGrpSpPr>
        <p:grpSpPr bwMode="auto">
          <a:xfrm>
            <a:off x="1069975" y="1322388"/>
            <a:ext cx="1252538" cy="4784725"/>
            <a:chOff x="674" y="833"/>
            <a:chExt cx="789" cy="3014"/>
          </a:xfrm>
        </p:grpSpPr>
        <p:sp>
          <p:nvSpPr>
            <p:cNvPr id="108" name="AutoShape 94"/>
            <p:cNvSpPr>
              <a:spLocks noChangeArrowheads="1"/>
            </p:cNvSpPr>
            <p:nvPr/>
          </p:nvSpPr>
          <p:spPr bwMode="gray">
            <a:xfrm>
              <a:off x="689" y="1329"/>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09" name="AutoShape 95"/>
            <p:cNvSpPr>
              <a:spLocks noChangeArrowheads="1"/>
            </p:cNvSpPr>
            <p:nvPr/>
          </p:nvSpPr>
          <p:spPr bwMode="gray">
            <a:xfrm>
              <a:off x="689" y="1644"/>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0" name="AutoShape 96"/>
            <p:cNvSpPr>
              <a:spLocks noChangeArrowheads="1"/>
            </p:cNvSpPr>
            <p:nvPr/>
          </p:nvSpPr>
          <p:spPr bwMode="gray">
            <a:xfrm>
              <a:off x="689" y="1960"/>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1" name="AutoShape 97"/>
            <p:cNvSpPr>
              <a:spLocks noChangeArrowheads="1"/>
            </p:cNvSpPr>
            <p:nvPr/>
          </p:nvSpPr>
          <p:spPr bwMode="gray">
            <a:xfrm>
              <a:off x="689" y="2276"/>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2" name="AutoShape 98"/>
            <p:cNvSpPr>
              <a:spLocks noChangeArrowheads="1"/>
            </p:cNvSpPr>
            <p:nvPr/>
          </p:nvSpPr>
          <p:spPr bwMode="gray">
            <a:xfrm>
              <a:off x="689" y="2591"/>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3" name="AutoShape 99"/>
            <p:cNvSpPr>
              <a:spLocks noChangeArrowheads="1"/>
            </p:cNvSpPr>
            <p:nvPr/>
          </p:nvSpPr>
          <p:spPr bwMode="gray">
            <a:xfrm>
              <a:off x="689" y="2907"/>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4" name="AutoShape 100"/>
            <p:cNvSpPr>
              <a:spLocks noChangeArrowheads="1"/>
            </p:cNvSpPr>
            <p:nvPr/>
          </p:nvSpPr>
          <p:spPr bwMode="gray">
            <a:xfrm>
              <a:off x="689" y="3223"/>
              <a:ext cx="140" cy="141"/>
            </a:xfrm>
            <a:prstGeom prst="flowChartConnector">
              <a:avLst/>
            </a:prstGeom>
            <a:solidFill>
              <a:srgbClr val="004E5F"/>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5" name="AutoShape 101"/>
            <p:cNvSpPr>
              <a:spLocks noChangeArrowheads="1"/>
            </p:cNvSpPr>
            <p:nvPr/>
          </p:nvSpPr>
          <p:spPr bwMode="gray">
            <a:xfrm>
              <a:off x="674" y="833"/>
              <a:ext cx="140" cy="141"/>
            </a:xfrm>
            <a:prstGeom prst="flowChartConnector">
              <a:avLst/>
            </a:prstGeom>
            <a:solidFill>
              <a:schemeClr val="tx1"/>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16" name="Line 102"/>
            <p:cNvSpPr>
              <a:spLocks noChangeShapeType="1"/>
            </p:cNvSpPr>
            <p:nvPr/>
          </p:nvSpPr>
          <p:spPr bwMode="gray">
            <a:xfrm>
              <a:off x="756" y="996"/>
              <a:ext cx="0" cy="330"/>
            </a:xfrm>
            <a:prstGeom prst="line">
              <a:avLst/>
            </a:prstGeom>
            <a:noFill/>
            <a:ln w="38100">
              <a:solidFill>
                <a:schemeClr val="tx1"/>
              </a:solidFill>
              <a:round/>
              <a:headEnd/>
              <a:tailEnd type="triangle" w="med" len="med"/>
            </a:ln>
          </p:spPr>
          <p:txBody>
            <a:bodyPr wrap="none" tIns="91440" bIns="91440" anchor="ctr">
              <a:spAutoFit/>
            </a:bodyPr>
            <a:lstStyle/>
            <a:p>
              <a:endParaRPr lang="en-AU"/>
            </a:p>
          </p:txBody>
        </p:sp>
        <p:sp>
          <p:nvSpPr>
            <p:cNvPr id="117" name="Line 103"/>
            <p:cNvSpPr>
              <a:spLocks noChangeShapeType="1"/>
            </p:cNvSpPr>
            <p:nvPr/>
          </p:nvSpPr>
          <p:spPr bwMode="gray">
            <a:xfrm>
              <a:off x="756" y="1464"/>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18" name="Line 104"/>
            <p:cNvSpPr>
              <a:spLocks noChangeShapeType="1"/>
            </p:cNvSpPr>
            <p:nvPr/>
          </p:nvSpPr>
          <p:spPr bwMode="gray">
            <a:xfrm>
              <a:off x="756" y="1776"/>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19" name="Line 105"/>
            <p:cNvSpPr>
              <a:spLocks noChangeShapeType="1"/>
            </p:cNvSpPr>
            <p:nvPr/>
          </p:nvSpPr>
          <p:spPr bwMode="gray">
            <a:xfrm>
              <a:off x="756" y="2100"/>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0" name="Line 106"/>
            <p:cNvSpPr>
              <a:spLocks noChangeShapeType="1"/>
            </p:cNvSpPr>
            <p:nvPr/>
          </p:nvSpPr>
          <p:spPr bwMode="gray">
            <a:xfrm>
              <a:off x="756" y="2418"/>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1" name="Line 107"/>
            <p:cNvSpPr>
              <a:spLocks noChangeShapeType="1"/>
            </p:cNvSpPr>
            <p:nvPr/>
          </p:nvSpPr>
          <p:spPr bwMode="gray">
            <a:xfrm>
              <a:off x="756" y="2724"/>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2" name="Line 108"/>
            <p:cNvSpPr>
              <a:spLocks noChangeShapeType="1"/>
            </p:cNvSpPr>
            <p:nvPr/>
          </p:nvSpPr>
          <p:spPr bwMode="gray">
            <a:xfrm>
              <a:off x="756" y="3048"/>
              <a:ext cx="0" cy="174"/>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3" name="Line 110"/>
            <p:cNvSpPr>
              <a:spLocks noChangeShapeType="1"/>
            </p:cNvSpPr>
            <p:nvPr/>
          </p:nvSpPr>
          <p:spPr bwMode="gray">
            <a:xfrm>
              <a:off x="756" y="3360"/>
              <a:ext cx="0" cy="338"/>
            </a:xfrm>
            <a:prstGeom prst="line">
              <a:avLst/>
            </a:prstGeom>
            <a:noFill/>
            <a:ln w="38100">
              <a:solidFill>
                <a:schemeClr val="tx1"/>
              </a:solidFill>
              <a:round/>
              <a:headEnd/>
              <a:tailEnd type="triangle" w="med" len="med"/>
            </a:ln>
          </p:spPr>
          <p:txBody>
            <a:bodyPr tIns="91440" bIns="91440" anchor="ctr">
              <a:spAutoFit/>
            </a:bodyPr>
            <a:lstStyle/>
            <a:p>
              <a:endParaRPr lang="en-AU"/>
            </a:p>
          </p:txBody>
        </p:sp>
        <p:sp>
          <p:nvSpPr>
            <p:cNvPr id="124" name="AutoShape 121"/>
            <p:cNvSpPr>
              <a:spLocks noChangeArrowheads="1"/>
            </p:cNvSpPr>
            <p:nvPr/>
          </p:nvSpPr>
          <p:spPr bwMode="gray">
            <a:xfrm>
              <a:off x="1137" y="1515"/>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25" name="Freeform 123"/>
            <p:cNvSpPr>
              <a:spLocks/>
            </p:cNvSpPr>
            <p:nvPr/>
          </p:nvSpPr>
          <p:spPr bwMode="invGray">
            <a:xfrm>
              <a:off x="838" y="1388"/>
              <a:ext cx="358" cy="134"/>
            </a:xfrm>
            <a:custGeom>
              <a:avLst/>
              <a:gdLst>
                <a:gd name="T0" fmla="*/ 0 w 358"/>
                <a:gd name="T1" fmla="*/ 0 h 134"/>
                <a:gd name="T2" fmla="*/ 260 w 358"/>
                <a:gd name="T3" fmla="*/ 22 h 134"/>
                <a:gd name="T4" fmla="*/ 358 w 358"/>
                <a:gd name="T5" fmla="*/ 134 h 134"/>
                <a:gd name="T6" fmla="*/ 0 60000 65536"/>
                <a:gd name="T7" fmla="*/ 0 60000 65536"/>
                <a:gd name="T8" fmla="*/ 0 60000 65536"/>
                <a:gd name="T9" fmla="*/ 0 w 358"/>
                <a:gd name="T10" fmla="*/ 0 h 134"/>
                <a:gd name="T11" fmla="*/ 358 w 358"/>
                <a:gd name="T12" fmla="*/ 134 h 134"/>
              </a:gdLst>
              <a:ahLst/>
              <a:cxnLst>
                <a:cxn ang="T6">
                  <a:pos x="T0" y="T1"/>
                </a:cxn>
                <a:cxn ang="T7">
                  <a:pos x="T2" y="T3"/>
                </a:cxn>
                <a:cxn ang="T8">
                  <a:pos x="T4" y="T5"/>
                </a:cxn>
              </a:cxnLst>
              <a:rect l="T9" t="T10" r="T11" b="T12"/>
              <a:pathLst>
                <a:path w="358" h="134">
                  <a:moveTo>
                    <a:pt x="0" y="0"/>
                  </a:moveTo>
                  <a:cubicBezTo>
                    <a:pt x="100" y="0"/>
                    <a:pt x="200" y="0"/>
                    <a:pt x="260" y="22"/>
                  </a:cubicBezTo>
                  <a:cubicBezTo>
                    <a:pt x="320" y="44"/>
                    <a:pt x="339" y="89"/>
                    <a:pt x="358" y="134"/>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6" name="Freeform 124"/>
            <p:cNvSpPr>
              <a:spLocks/>
            </p:cNvSpPr>
            <p:nvPr/>
          </p:nvSpPr>
          <p:spPr bwMode="invGray">
            <a:xfrm>
              <a:off x="852" y="1669"/>
              <a:ext cx="352" cy="363"/>
            </a:xfrm>
            <a:custGeom>
              <a:avLst/>
              <a:gdLst>
                <a:gd name="T0" fmla="*/ 344 w 352"/>
                <a:gd name="T1" fmla="*/ 0 h 363"/>
                <a:gd name="T2" fmla="*/ 295 w 352"/>
                <a:gd name="T3" fmla="*/ 303 h 363"/>
                <a:gd name="T4" fmla="*/ 0 w 352"/>
                <a:gd name="T5" fmla="*/ 359 h 363"/>
                <a:gd name="T6" fmla="*/ 0 60000 65536"/>
                <a:gd name="T7" fmla="*/ 0 60000 65536"/>
                <a:gd name="T8" fmla="*/ 0 60000 65536"/>
                <a:gd name="T9" fmla="*/ 0 w 352"/>
                <a:gd name="T10" fmla="*/ 0 h 363"/>
                <a:gd name="T11" fmla="*/ 352 w 352"/>
                <a:gd name="T12" fmla="*/ 363 h 363"/>
              </a:gdLst>
              <a:ahLst/>
              <a:cxnLst>
                <a:cxn ang="T6">
                  <a:pos x="T0" y="T1"/>
                </a:cxn>
                <a:cxn ang="T7">
                  <a:pos x="T2" y="T3"/>
                </a:cxn>
                <a:cxn ang="T8">
                  <a:pos x="T4" y="T5"/>
                </a:cxn>
              </a:cxnLst>
              <a:rect l="T9" t="T10" r="T11" b="T12"/>
              <a:pathLst>
                <a:path w="352" h="363">
                  <a:moveTo>
                    <a:pt x="344" y="0"/>
                  </a:moveTo>
                  <a:cubicBezTo>
                    <a:pt x="336" y="50"/>
                    <a:pt x="352" y="243"/>
                    <a:pt x="295" y="303"/>
                  </a:cubicBezTo>
                  <a:cubicBezTo>
                    <a:pt x="238" y="363"/>
                    <a:pt x="61" y="347"/>
                    <a:pt x="0" y="359"/>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7" name="Freeform 128"/>
            <p:cNvSpPr>
              <a:spLocks/>
            </p:cNvSpPr>
            <p:nvPr/>
          </p:nvSpPr>
          <p:spPr bwMode="invGray">
            <a:xfrm>
              <a:off x="845" y="2654"/>
              <a:ext cx="351" cy="252"/>
            </a:xfrm>
            <a:custGeom>
              <a:avLst/>
              <a:gdLst>
                <a:gd name="T0" fmla="*/ 0 w 351"/>
                <a:gd name="T1" fmla="*/ 6 h 252"/>
                <a:gd name="T2" fmla="*/ 288 w 351"/>
                <a:gd name="T3" fmla="*/ 41 h 252"/>
                <a:gd name="T4" fmla="*/ 351 w 351"/>
                <a:gd name="T5" fmla="*/ 252 h 252"/>
                <a:gd name="T6" fmla="*/ 0 60000 65536"/>
                <a:gd name="T7" fmla="*/ 0 60000 65536"/>
                <a:gd name="T8" fmla="*/ 0 60000 65536"/>
                <a:gd name="T9" fmla="*/ 0 w 351"/>
                <a:gd name="T10" fmla="*/ 0 h 252"/>
                <a:gd name="T11" fmla="*/ 351 w 351"/>
                <a:gd name="T12" fmla="*/ 252 h 252"/>
              </a:gdLst>
              <a:ahLst/>
              <a:cxnLst>
                <a:cxn ang="T6">
                  <a:pos x="T0" y="T1"/>
                </a:cxn>
                <a:cxn ang="T7">
                  <a:pos x="T2" y="T3"/>
                </a:cxn>
                <a:cxn ang="T8">
                  <a:pos x="T4" y="T5"/>
                </a:cxn>
              </a:cxnLst>
              <a:rect l="T9" t="T10" r="T11" b="T12"/>
              <a:pathLst>
                <a:path w="351" h="252">
                  <a:moveTo>
                    <a:pt x="0" y="6"/>
                  </a:moveTo>
                  <a:cubicBezTo>
                    <a:pt x="48" y="12"/>
                    <a:pt x="230" y="0"/>
                    <a:pt x="288" y="41"/>
                  </a:cubicBezTo>
                  <a:cubicBezTo>
                    <a:pt x="346" y="82"/>
                    <a:pt x="338" y="208"/>
                    <a:pt x="351" y="252"/>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8" name="Freeform 129"/>
            <p:cNvSpPr>
              <a:spLocks/>
            </p:cNvSpPr>
            <p:nvPr/>
          </p:nvSpPr>
          <p:spPr bwMode="invGray">
            <a:xfrm>
              <a:off x="852" y="3039"/>
              <a:ext cx="351" cy="682"/>
            </a:xfrm>
            <a:custGeom>
              <a:avLst/>
              <a:gdLst>
                <a:gd name="T0" fmla="*/ 351 w 351"/>
                <a:gd name="T1" fmla="*/ 0 h 682"/>
                <a:gd name="T2" fmla="*/ 288 w 351"/>
                <a:gd name="T3" fmla="*/ 408 h 682"/>
                <a:gd name="T4" fmla="*/ 0 w 351"/>
                <a:gd name="T5" fmla="*/ 682 h 682"/>
                <a:gd name="T6" fmla="*/ 0 60000 65536"/>
                <a:gd name="T7" fmla="*/ 0 60000 65536"/>
                <a:gd name="T8" fmla="*/ 0 60000 65536"/>
                <a:gd name="T9" fmla="*/ 0 w 351"/>
                <a:gd name="T10" fmla="*/ 0 h 682"/>
                <a:gd name="T11" fmla="*/ 351 w 351"/>
                <a:gd name="T12" fmla="*/ 682 h 682"/>
              </a:gdLst>
              <a:ahLst/>
              <a:cxnLst>
                <a:cxn ang="T6">
                  <a:pos x="T0" y="T1"/>
                </a:cxn>
                <a:cxn ang="T7">
                  <a:pos x="T2" y="T3"/>
                </a:cxn>
                <a:cxn ang="T8">
                  <a:pos x="T4" y="T5"/>
                </a:cxn>
              </a:cxnLst>
              <a:rect l="T9" t="T10" r="T11" b="T12"/>
              <a:pathLst>
                <a:path w="351" h="682">
                  <a:moveTo>
                    <a:pt x="351" y="0"/>
                  </a:moveTo>
                  <a:cubicBezTo>
                    <a:pt x="340" y="68"/>
                    <a:pt x="347" y="294"/>
                    <a:pt x="288" y="408"/>
                  </a:cubicBezTo>
                  <a:cubicBezTo>
                    <a:pt x="229" y="522"/>
                    <a:pt x="60" y="625"/>
                    <a:pt x="0" y="682"/>
                  </a:cubicBezTo>
                </a:path>
              </a:pathLst>
            </a:custGeom>
            <a:noFill/>
            <a:ln w="38100">
              <a:solidFill>
                <a:srgbClr val="E60702"/>
              </a:solidFill>
              <a:round/>
              <a:headEnd/>
              <a:tailEnd type="triangle" w="med" len="med"/>
            </a:ln>
          </p:spPr>
          <p:txBody>
            <a:bodyPr wrap="none" tIns="91440" bIns="91440" anchor="ctr">
              <a:spAutoFit/>
            </a:bodyPr>
            <a:lstStyle/>
            <a:p>
              <a:pPr algn="ctr" eaLnBrk="0" hangingPunct="0"/>
              <a:endParaRPr lang="sv-SE"/>
            </a:p>
          </p:txBody>
        </p:sp>
        <p:sp>
          <p:nvSpPr>
            <p:cNvPr id="129" name="Freeform 133"/>
            <p:cNvSpPr>
              <a:spLocks/>
            </p:cNvSpPr>
            <p:nvPr/>
          </p:nvSpPr>
          <p:spPr bwMode="invGray">
            <a:xfrm>
              <a:off x="845" y="2421"/>
              <a:ext cx="513" cy="520"/>
            </a:xfrm>
            <a:custGeom>
              <a:avLst/>
              <a:gdLst>
                <a:gd name="T0" fmla="*/ 0 w 513"/>
                <a:gd name="T1" fmla="*/ 520 h 520"/>
                <a:gd name="T2" fmla="*/ 365 w 513"/>
                <a:gd name="T3" fmla="*/ 274 h 520"/>
                <a:gd name="T4" fmla="*/ 463 w 513"/>
                <a:gd name="T5" fmla="*/ 155 h 520"/>
                <a:gd name="T6" fmla="*/ 513 w 513"/>
                <a:gd name="T7" fmla="*/ 0 h 520"/>
                <a:gd name="T8" fmla="*/ 0 60000 65536"/>
                <a:gd name="T9" fmla="*/ 0 60000 65536"/>
                <a:gd name="T10" fmla="*/ 0 60000 65536"/>
                <a:gd name="T11" fmla="*/ 0 60000 65536"/>
                <a:gd name="T12" fmla="*/ 0 w 513"/>
                <a:gd name="T13" fmla="*/ 0 h 520"/>
                <a:gd name="T14" fmla="*/ 513 w 513"/>
                <a:gd name="T15" fmla="*/ 520 h 520"/>
              </a:gdLst>
              <a:ahLst/>
              <a:cxnLst>
                <a:cxn ang="T8">
                  <a:pos x="T0" y="T1"/>
                </a:cxn>
                <a:cxn ang="T9">
                  <a:pos x="T2" y="T3"/>
                </a:cxn>
                <a:cxn ang="T10">
                  <a:pos x="T4" y="T5"/>
                </a:cxn>
                <a:cxn ang="T11">
                  <a:pos x="T6" y="T7"/>
                </a:cxn>
              </a:cxnLst>
              <a:rect l="T12" t="T13" r="T14" b="T15"/>
              <a:pathLst>
                <a:path w="513" h="520">
                  <a:moveTo>
                    <a:pt x="0" y="520"/>
                  </a:moveTo>
                  <a:cubicBezTo>
                    <a:pt x="61" y="479"/>
                    <a:pt x="288" y="335"/>
                    <a:pt x="365" y="274"/>
                  </a:cubicBezTo>
                  <a:cubicBezTo>
                    <a:pt x="442" y="213"/>
                    <a:pt x="438" y="201"/>
                    <a:pt x="463" y="155"/>
                  </a:cubicBezTo>
                  <a:cubicBezTo>
                    <a:pt x="488" y="109"/>
                    <a:pt x="503" y="32"/>
                    <a:pt x="513" y="0"/>
                  </a:cubicBezTo>
                </a:path>
              </a:pathLst>
            </a:custGeom>
            <a:noFill/>
            <a:ln w="38100">
              <a:solidFill>
                <a:srgbClr val="E60702"/>
              </a:solidFill>
              <a:round/>
              <a:headEnd type="triangle" w="med" len="med"/>
              <a:tailEnd/>
            </a:ln>
          </p:spPr>
          <p:txBody>
            <a:bodyPr wrap="none" tIns="91440" bIns="91440" anchor="ctr">
              <a:spAutoFit/>
            </a:bodyPr>
            <a:lstStyle/>
            <a:p>
              <a:pPr algn="ctr" eaLnBrk="0" hangingPunct="0"/>
              <a:endParaRPr lang="sv-SE"/>
            </a:p>
          </p:txBody>
        </p:sp>
        <p:sp>
          <p:nvSpPr>
            <p:cNvPr id="130" name="Line 137"/>
            <p:cNvSpPr>
              <a:spLocks noChangeShapeType="1"/>
            </p:cNvSpPr>
            <p:nvPr/>
          </p:nvSpPr>
          <p:spPr bwMode="invGray">
            <a:xfrm flipV="1">
              <a:off x="1372" y="2119"/>
              <a:ext cx="28" cy="176"/>
            </a:xfrm>
            <a:prstGeom prst="line">
              <a:avLst/>
            </a:prstGeom>
            <a:noFill/>
            <a:ln w="38100">
              <a:solidFill>
                <a:srgbClr val="E60702"/>
              </a:solidFill>
              <a:round/>
              <a:headEnd type="triangle" w="med" len="med"/>
              <a:tailEnd/>
            </a:ln>
          </p:spPr>
          <p:txBody>
            <a:bodyPr tIns="91440" bIns="91440" anchor="ctr">
              <a:spAutoFit/>
            </a:bodyPr>
            <a:lstStyle/>
            <a:p>
              <a:endParaRPr lang="en-AU"/>
            </a:p>
          </p:txBody>
        </p:sp>
        <p:sp>
          <p:nvSpPr>
            <p:cNvPr id="131" name="Freeform 138"/>
            <p:cNvSpPr>
              <a:spLocks/>
            </p:cNvSpPr>
            <p:nvPr/>
          </p:nvSpPr>
          <p:spPr bwMode="invGray">
            <a:xfrm>
              <a:off x="845" y="1719"/>
              <a:ext cx="548" cy="274"/>
            </a:xfrm>
            <a:custGeom>
              <a:avLst/>
              <a:gdLst>
                <a:gd name="T0" fmla="*/ 548 w 548"/>
                <a:gd name="T1" fmla="*/ 274 h 274"/>
                <a:gd name="T2" fmla="*/ 456 w 548"/>
                <a:gd name="T3" fmla="*/ 119 h 274"/>
                <a:gd name="T4" fmla="*/ 0 w 548"/>
                <a:gd name="T5" fmla="*/ 0 h 274"/>
                <a:gd name="T6" fmla="*/ 0 60000 65536"/>
                <a:gd name="T7" fmla="*/ 0 60000 65536"/>
                <a:gd name="T8" fmla="*/ 0 60000 65536"/>
                <a:gd name="T9" fmla="*/ 0 w 548"/>
                <a:gd name="T10" fmla="*/ 0 h 274"/>
                <a:gd name="T11" fmla="*/ 548 w 548"/>
                <a:gd name="T12" fmla="*/ 274 h 274"/>
              </a:gdLst>
              <a:ahLst/>
              <a:cxnLst>
                <a:cxn ang="T6">
                  <a:pos x="T0" y="T1"/>
                </a:cxn>
                <a:cxn ang="T7">
                  <a:pos x="T2" y="T3"/>
                </a:cxn>
                <a:cxn ang="T8">
                  <a:pos x="T4" y="T5"/>
                </a:cxn>
              </a:cxnLst>
              <a:rect l="T9" t="T10" r="T11" b="T12"/>
              <a:pathLst>
                <a:path w="548" h="274">
                  <a:moveTo>
                    <a:pt x="548" y="274"/>
                  </a:moveTo>
                  <a:cubicBezTo>
                    <a:pt x="547" y="219"/>
                    <a:pt x="547" y="165"/>
                    <a:pt x="456" y="119"/>
                  </a:cubicBezTo>
                  <a:cubicBezTo>
                    <a:pt x="365" y="73"/>
                    <a:pt x="182" y="36"/>
                    <a:pt x="0" y="0"/>
                  </a:cubicBezTo>
                </a:path>
              </a:pathLst>
            </a:custGeom>
            <a:noFill/>
            <a:ln w="38100">
              <a:solidFill>
                <a:srgbClr val="E60702"/>
              </a:solidFill>
              <a:round/>
              <a:headEnd type="triangle" w="med" len="med"/>
              <a:tailEnd/>
            </a:ln>
          </p:spPr>
          <p:txBody>
            <a:bodyPr wrap="none" tIns="91440" bIns="91440" anchor="ctr">
              <a:spAutoFit/>
            </a:bodyPr>
            <a:lstStyle/>
            <a:p>
              <a:pPr algn="ctr" eaLnBrk="0" hangingPunct="0"/>
              <a:endParaRPr lang="sv-SE"/>
            </a:p>
          </p:txBody>
        </p:sp>
        <p:sp>
          <p:nvSpPr>
            <p:cNvPr id="132" name="AutoShape 121"/>
            <p:cNvSpPr>
              <a:spLocks noChangeArrowheads="1"/>
            </p:cNvSpPr>
            <p:nvPr/>
          </p:nvSpPr>
          <p:spPr bwMode="gray">
            <a:xfrm>
              <a:off x="1323" y="1971"/>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33" name="AutoShape 121"/>
            <p:cNvSpPr>
              <a:spLocks noChangeArrowheads="1"/>
            </p:cNvSpPr>
            <p:nvPr/>
          </p:nvSpPr>
          <p:spPr bwMode="gray">
            <a:xfrm>
              <a:off x="1283" y="2301"/>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34" name="AutoShape 121"/>
            <p:cNvSpPr>
              <a:spLocks noChangeArrowheads="1"/>
            </p:cNvSpPr>
            <p:nvPr/>
          </p:nvSpPr>
          <p:spPr bwMode="gray">
            <a:xfrm>
              <a:off x="1133" y="2911"/>
              <a:ext cx="140" cy="141"/>
            </a:xfrm>
            <a:prstGeom prst="flowChartConnector">
              <a:avLst/>
            </a:prstGeom>
            <a:solidFill>
              <a:srgbClr val="004E5F"/>
            </a:solidFill>
            <a:ln w="38100">
              <a:solidFill>
                <a:srgbClr val="E60702"/>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sp>
          <p:nvSpPr>
            <p:cNvPr id="135" name="AutoShape 101"/>
            <p:cNvSpPr>
              <a:spLocks noChangeArrowheads="1"/>
            </p:cNvSpPr>
            <p:nvPr/>
          </p:nvSpPr>
          <p:spPr bwMode="gray">
            <a:xfrm>
              <a:off x="680" y="3706"/>
              <a:ext cx="140" cy="141"/>
            </a:xfrm>
            <a:prstGeom prst="flowChartConnector">
              <a:avLst/>
            </a:prstGeom>
            <a:solidFill>
              <a:schemeClr val="tx1"/>
            </a:solidFill>
            <a:ln w="38100">
              <a:solidFill>
                <a:schemeClr val="tx1"/>
              </a:solidFill>
              <a:round/>
              <a:headEnd/>
              <a:tailEnd/>
            </a:ln>
            <a:effectLst>
              <a:outerShdw dist="53882" dir="2700000" algn="ctr" rotWithShape="0">
                <a:schemeClr val="bg2"/>
              </a:outerShdw>
            </a:effectLst>
          </p:spPr>
          <p:txBody>
            <a:bodyPr tIns="91440" bIns="91440" anchor="ctr"/>
            <a:lstStyle/>
            <a:p>
              <a:pPr algn="ctr" eaLnBrk="0" hangingPunct="0">
                <a:defRPr/>
              </a:pPr>
              <a:endParaRPr lang="sv-SE">
                <a:latin typeface="Arial"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left)">
                                      <p:cBhvr>
                                        <p:cTn id="2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a:t>
            </a:r>
            <a:r>
              <a:rPr lang="en-US" dirty="0" err="1" smtClean="0"/>
              <a:t>Fi</a:t>
            </a:r>
            <a:r>
              <a:rPr lang="en-US" dirty="0" smtClean="0"/>
              <a:t> Prototyping</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a:t>a prototype that is sketchy and incomplete, that has some characteristics of the target product but is otherwise simple, usually in order to quickly produce the prototype and test broad concepts.”</a:t>
            </a:r>
          </a:p>
          <a:p>
            <a:pPr marL="0" indent="0">
              <a:buNone/>
            </a:pPr>
            <a:endParaRPr lang="en-US" sz="2000" dirty="0" smtClean="0"/>
          </a:p>
          <a:p>
            <a:pPr marL="0" indent="0">
              <a:buNone/>
            </a:pPr>
            <a:r>
              <a:rPr lang="en-US" sz="2000" dirty="0" smtClean="0"/>
              <a:t>From </a:t>
            </a:r>
            <a:r>
              <a:rPr lang="en-US" sz="2000" dirty="0"/>
              <a:t>http://www.usabilityfirst.com/glossary/term_378.txl:</a:t>
            </a:r>
          </a:p>
          <a:p>
            <a:endParaRPr lang="en-US" dirty="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54488" y="1161752"/>
            <a:ext cx="3810000" cy="2921000"/>
          </a:xfrm>
          <a:prstGeom prst="rect">
            <a:avLst/>
          </a:prstGeom>
        </p:spPr>
      </p:pic>
      <p:pic>
        <p:nvPicPr>
          <p:cNvPr id="7" name="Picture 6"/>
          <p:cNvPicPr>
            <a:picLocks noChangeAspect="1"/>
          </p:cNvPicPr>
          <p:nvPr/>
        </p:nvPicPr>
        <p:blipFill>
          <a:blip r:embed="rId4"/>
          <a:stretch>
            <a:fillRect/>
          </a:stretch>
        </p:blipFill>
        <p:spPr>
          <a:xfrm>
            <a:off x="1649288" y="3676352"/>
            <a:ext cx="3810000" cy="2921000"/>
          </a:xfrm>
          <a:prstGeom prst="rect">
            <a:avLst/>
          </a:prstGeom>
        </p:spPr>
      </p:pic>
      <p:pic>
        <p:nvPicPr>
          <p:cNvPr id="5" name="Picture 4"/>
          <p:cNvPicPr>
            <a:picLocks noChangeAspect="1"/>
          </p:cNvPicPr>
          <p:nvPr/>
        </p:nvPicPr>
        <p:blipFill>
          <a:blip r:embed="rId5"/>
          <a:stretch>
            <a:fillRect/>
          </a:stretch>
        </p:blipFill>
        <p:spPr>
          <a:xfrm>
            <a:off x="582488" y="933152"/>
            <a:ext cx="3810000" cy="2921000"/>
          </a:xfrm>
          <a:prstGeom prst="rect">
            <a:avLst/>
          </a:prstGeom>
        </p:spPr>
      </p:pic>
      <p:sp>
        <p:nvSpPr>
          <p:cNvPr id="3" name="Title 2"/>
          <p:cNvSpPr>
            <a:spLocks noGrp="1"/>
          </p:cNvSpPr>
          <p:nvPr>
            <p:ph type="title"/>
          </p:nvPr>
        </p:nvSpPr>
        <p:spPr>
          <a:xfrm>
            <a:off x="467544" y="-243408"/>
            <a:ext cx="8229600" cy="1143000"/>
          </a:xfrm>
        </p:spPr>
        <p:txBody>
          <a:bodyPr/>
          <a:lstStyle/>
          <a:p>
            <a:r>
              <a:rPr lang="en-US" dirty="0"/>
              <a:t>Low-Fi Prototyping</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9100" y="1117600"/>
            <a:ext cx="8305800" cy="4622800"/>
          </a:xfrm>
          <a:prstGeom prst="rect">
            <a:avLst/>
          </a:prstGeom>
        </p:spPr>
      </p:pic>
      <p:sp>
        <p:nvSpPr>
          <p:cNvPr id="3" name="Title 2"/>
          <p:cNvSpPr>
            <a:spLocks noGrp="1"/>
          </p:cNvSpPr>
          <p:nvPr>
            <p:ph type="title"/>
          </p:nvPr>
        </p:nvSpPr>
        <p:spPr>
          <a:xfrm>
            <a:off x="395536" y="0"/>
            <a:ext cx="8229600" cy="1143000"/>
          </a:xfrm>
        </p:spPr>
        <p:txBody>
          <a:bodyPr/>
          <a:lstStyle/>
          <a:p>
            <a:r>
              <a:rPr lang="en-US" dirty="0"/>
              <a:t>Storyboarding</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t>Module Objectives</a:t>
            </a:r>
            <a:endParaRPr lang="en-US" dirty="0"/>
          </a:p>
        </p:txBody>
      </p:sp>
      <p:sp>
        <p:nvSpPr>
          <p:cNvPr id="2" name="Content Placeholder 1"/>
          <p:cNvSpPr>
            <a:spLocks noGrp="1"/>
          </p:cNvSpPr>
          <p:nvPr>
            <p:ph idx="1"/>
          </p:nvPr>
        </p:nvSpPr>
        <p:spPr/>
        <p:txBody>
          <a:bodyPr>
            <a:normAutofit fontScale="85000" lnSpcReduction="20000"/>
          </a:bodyPr>
          <a:lstStyle/>
          <a:p>
            <a:r>
              <a:rPr lang="en-US" dirty="0"/>
              <a:t>Learn the purpose and attributes of stories</a:t>
            </a:r>
          </a:p>
          <a:p>
            <a:r>
              <a:rPr lang="en-US" dirty="0"/>
              <a:t>Understand the relationship of stories, acceptance criteria and testing</a:t>
            </a:r>
          </a:p>
          <a:p>
            <a:r>
              <a:rPr lang="en-US" dirty="0"/>
              <a:t>Learn about roles and personas and scenarios</a:t>
            </a:r>
          </a:p>
          <a:p>
            <a:r>
              <a:rPr lang="en-US" dirty="0"/>
              <a:t>Learn how to estimate agile stories</a:t>
            </a:r>
          </a:p>
          <a:p>
            <a:r>
              <a:rPr lang="en-US" dirty="0"/>
              <a:t>Learn how to plan using estimates, spikes and velocity</a:t>
            </a:r>
          </a:p>
          <a:p>
            <a:r>
              <a:rPr lang="en-US" dirty="0"/>
              <a:t>Understand the agile lifecycle and planning cadence</a:t>
            </a:r>
          </a:p>
          <a:p>
            <a:r>
              <a:rPr lang="en-US" dirty="0"/>
              <a:t>Learn about agile metrics and communication</a:t>
            </a:r>
          </a:p>
          <a:p>
            <a:endParaRPr lang="en-US" dirty="0"/>
          </a:p>
          <a:p>
            <a:endParaRPr lang="en-US" dirty="0"/>
          </a:p>
          <a:p>
            <a:endParaRPr lang="en-US" dirty="0"/>
          </a:p>
          <a:p>
            <a:endParaRPr lang="en-US" dirty="0"/>
          </a:p>
        </p:txBody>
      </p:sp>
      <p:sp>
        <p:nvSpPr>
          <p:cNvPr id="9" name="Content Placeholder 2"/>
          <p:cNvSpPr txBox="1">
            <a:spLocks/>
          </p:cNvSpPr>
          <p:nvPr/>
        </p:nvSpPr>
        <p:spPr>
          <a:xfrm>
            <a:off x="609601" y="996777"/>
            <a:ext cx="7953746" cy="5232797"/>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p:txBody>
      </p:sp>
    </p:spTree>
    <p:extLst>
      <p:ext uri="{BB962C8B-B14F-4D97-AF65-F5344CB8AC3E}">
        <p14:creationId xmlns:p14="http://schemas.microsoft.com/office/powerpoint/2010/main" val="3549092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a.jpg"/>
          <p:cNvPicPr>
            <a:picLocks noChangeAspect="1"/>
          </p:cNvPicPr>
          <p:nvPr/>
        </p:nvPicPr>
        <p:blipFill>
          <a:blip r:embed="rId3"/>
          <a:stretch>
            <a:fillRect/>
          </a:stretch>
        </p:blipFill>
        <p:spPr>
          <a:xfrm>
            <a:off x="1059042" y="908720"/>
            <a:ext cx="6537294" cy="5349494"/>
          </a:xfrm>
          <a:prstGeom prst="rect">
            <a:avLst/>
          </a:prstGeom>
        </p:spPr>
      </p:pic>
      <p:sp>
        <p:nvSpPr>
          <p:cNvPr id="3" name="Title 2"/>
          <p:cNvSpPr>
            <a:spLocks noGrp="1"/>
          </p:cNvSpPr>
          <p:nvPr>
            <p:ph type="title"/>
          </p:nvPr>
        </p:nvSpPr>
        <p:spPr>
          <a:xfrm>
            <a:off x="467544" y="-99392"/>
            <a:ext cx="8229600" cy="1143000"/>
          </a:xfrm>
        </p:spPr>
        <p:txBody>
          <a:bodyPr>
            <a:normAutofit fontScale="90000"/>
          </a:bodyPr>
          <a:lstStyle/>
          <a:p>
            <a:r>
              <a:rPr lang="en-US" dirty="0"/>
              <a:t>Contextual Design &amp; Contextual Inquiry</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normAutofit fontScale="90000"/>
          </a:bodyPr>
          <a:lstStyle/>
          <a:p>
            <a:pPr>
              <a:defRPr/>
            </a:pPr>
            <a:r>
              <a:rPr lang="en-US" dirty="0"/>
              <a:t>Contextual Design &amp; Contextual Inquiry</a:t>
            </a:r>
          </a:p>
        </p:txBody>
      </p:sp>
      <p:pic>
        <p:nvPicPr>
          <p:cNvPr id="182277" name="Picture 3"/>
          <p:cNvPicPr>
            <a:picLocks noChangeAspect="1" noChangeArrowheads="1"/>
          </p:cNvPicPr>
          <p:nvPr/>
        </p:nvPicPr>
        <p:blipFill>
          <a:blip r:embed="rId3"/>
          <a:srcRect/>
          <a:stretch>
            <a:fillRect/>
          </a:stretch>
        </p:blipFill>
        <p:spPr bwMode="auto">
          <a:xfrm>
            <a:off x="323528" y="1556792"/>
            <a:ext cx="6315372" cy="4828744"/>
          </a:xfrm>
          <a:prstGeom prst="rect">
            <a:avLst/>
          </a:prstGeom>
          <a:noFill/>
          <a:ln w="12700" cap="rnd">
            <a:noFill/>
            <a:round/>
            <a:headEnd/>
            <a:tailEnd/>
          </a:ln>
        </p:spPr>
      </p:pic>
      <p:sp>
        <p:nvSpPr>
          <p:cNvPr id="7" name="TextBox 6"/>
          <p:cNvSpPr txBox="1"/>
          <p:nvPr/>
        </p:nvSpPr>
        <p:spPr>
          <a:xfrm>
            <a:off x="4772044" y="1556792"/>
            <a:ext cx="4371956" cy="1569660"/>
          </a:xfrm>
          <a:prstGeom prst="rect">
            <a:avLst/>
          </a:prstGeom>
          <a:noFill/>
        </p:spPr>
        <p:txBody>
          <a:bodyPr wrap="square" rtlCol="0">
            <a:spAutoFit/>
          </a:bodyPr>
          <a:lstStyle/>
          <a:p>
            <a:pPr>
              <a:buNone/>
            </a:pPr>
            <a:r>
              <a:rPr lang="en-US" sz="3200" dirty="0" smtClean="0">
                <a:latin typeface="Calibri" pitchFamily="34" charset="0"/>
                <a:cs typeface="Calibri" pitchFamily="34" charset="0"/>
              </a:rPr>
              <a:t>Use learning to inform story writing and acceptance criteria</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31484181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Template of a Story</a:t>
            </a:r>
          </a:p>
          <a:p>
            <a:r>
              <a:rPr lang="en-US" dirty="0" smtClean="0"/>
              <a:t>3 Cs</a:t>
            </a:r>
          </a:p>
          <a:p>
            <a:r>
              <a:rPr lang="en-US" dirty="0" smtClean="0"/>
              <a:t>INVEST</a:t>
            </a:r>
          </a:p>
          <a:p>
            <a:r>
              <a:rPr lang="en-US" dirty="0" smtClean="0"/>
              <a:t>Acceptance Criteria</a:t>
            </a:r>
          </a:p>
          <a:p>
            <a:r>
              <a:rPr lang="en-US" dirty="0" smtClean="0"/>
              <a:t>Roles</a:t>
            </a:r>
          </a:p>
          <a:p>
            <a:r>
              <a:rPr lang="en-US" dirty="0" smtClean="0"/>
              <a:t>Personas</a:t>
            </a:r>
          </a:p>
          <a:p>
            <a:r>
              <a:rPr lang="en-US" dirty="0" smtClean="0"/>
              <a:t>Scenarios</a:t>
            </a:r>
          </a:p>
          <a:p>
            <a:r>
              <a:rPr lang="en-US" dirty="0" smtClean="0"/>
              <a:t>Prototyping</a:t>
            </a:r>
          </a:p>
          <a:p>
            <a:r>
              <a:rPr lang="en-US" dirty="0" smtClean="0"/>
              <a:t>Story Boarding</a:t>
            </a:r>
          </a:p>
          <a:p>
            <a:r>
              <a:rPr lang="en-US" dirty="0" smtClean="0"/>
              <a:t>Contextual Analysis</a:t>
            </a:r>
          </a:p>
          <a:p>
            <a:endParaRPr lang="en-US" dirty="0" smtClean="0"/>
          </a:p>
          <a:p>
            <a:endParaRPr lang="en-US" dirty="0"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Estimating Stories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Estimating the Effort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741997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7a.jpg"/>
          <p:cNvPicPr>
            <a:picLocks noChangeAspect="1"/>
          </p:cNvPicPr>
          <p:nvPr/>
        </p:nvPicPr>
        <p:blipFill>
          <a:blip r:embed="rId3"/>
          <a:stretch>
            <a:fillRect/>
          </a:stretch>
        </p:blipFill>
        <p:spPr>
          <a:xfrm>
            <a:off x="899592" y="692696"/>
            <a:ext cx="7551107" cy="6057481"/>
          </a:xfrm>
          <a:prstGeom prst="rect">
            <a:avLst/>
          </a:prstGeom>
        </p:spPr>
      </p:pic>
      <p:sp>
        <p:nvSpPr>
          <p:cNvPr id="2" name="Title 1"/>
          <p:cNvSpPr>
            <a:spLocks noGrp="1"/>
          </p:cNvSpPr>
          <p:nvPr>
            <p:ph type="title"/>
          </p:nvPr>
        </p:nvSpPr>
        <p:spPr>
          <a:xfrm>
            <a:off x="467544" y="-315416"/>
            <a:ext cx="8229600" cy="1143000"/>
          </a:xfrm>
        </p:spPr>
        <p:txBody>
          <a:bodyPr/>
          <a:lstStyle/>
          <a:p>
            <a:r>
              <a:rPr lang="en-US" dirty="0" smtClean="0"/>
              <a:t>Accuracy and Precision</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a.jpg"/>
          <p:cNvPicPr>
            <a:picLocks noChangeAspect="1"/>
          </p:cNvPicPr>
          <p:nvPr/>
        </p:nvPicPr>
        <p:blipFill>
          <a:blip r:embed="rId3">
            <a:clrChange>
              <a:clrFrom>
                <a:srgbClr val="FFFFFF"/>
              </a:clrFrom>
              <a:clrTo>
                <a:srgbClr val="FFFFFF">
                  <a:alpha val="0"/>
                </a:srgbClr>
              </a:clrTo>
            </a:clrChange>
          </a:blip>
          <a:stretch>
            <a:fillRect/>
          </a:stretch>
        </p:blipFill>
        <p:spPr>
          <a:xfrm>
            <a:off x="914400" y="838200"/>
            <a:ext cx="7491306" cy="6019800"/>
          </a:xfrm>
          <a:prstGeom prst="rect">
            <a:avLst/>
          </a:prstGeom>
        </p:spPr>
      </p:pic>
      <p:sp>
        <p:nvSpPr>
          <p:cNvPr id="2" name="Title 1"/>
          <p:cNvSpPr>
            <a:spLocks noGrp="1"/>
          </p:cNvSpPr>
          <p:nvPr>
            <p:ph type="title"/>
          </p:nvPr>
        </p:nvSpPr>
        <p:spPr>
          <a:xfrm>
            <a:off x="457200" y="-99392"/>
            <a:ext cx="8229600" cy="1143000"/>
          </a:xfrm>
        </p:spPr>
        <p:txBody>
          <a:bodyPr/>
          <a:lstStyle/>
          <a:p>
            <a:r>
              <a:rPr lang="en-US" dirty="0" smtClean="0"/>
              <a:t>Accuracy and Precision</a:t>
            </a:r>
            <a:endParaRPr lang="en-US" dirty="0"/>
          </a:p>
        </p:txBody>
      </p:sp>
    </p:spTree>
    <p:extLst>
      <p:ext uri="{BB962C8B-B14F-4D97-AF65-F5344CB8AC3E}">
        <p14:creationId xmlns:p14="http://schemas.microsoft.com/office/powerpoint/2010/main" val="12854034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descr="9a.jpg"/>
          <p:cNvPicPr>
            <a:picLocks noChangeAspect="1"/>
          </p:cNvPicPr>
          <p:nvPr/>
        </p:nvPicPr>
        <p:blipFill>
          <a:blip r:embed="rId3"/>
          <a:stretch>
            <a:fillRect/>
          </a:stretch>
        </p:blipFill>
        <p:spPr>
          <a:xfrm>
            <a:off x="134470" y="0"/>
            <a:ext cx="8875059" cy="6858000"/>
          </a:xfrm>
          <a:prstGeom prst="rect">
            <a:avLst/>
          </a:prstGeom>
        </p:spPr>
      </p:pic>
      <p:pic>
        <p:nvPicPr>
          <p:cNvPr id="5" name="Picture 4" descr="9b_no_target.jpg"/>
          <p:cNvPicPr>
            <a:picLocks noChangeAspect="1"/>
          </p:cNvPicPr>
          <p:nvPr/>
        </p:nvPicPr>
        <p:blipFill>
          <a:blip r:embed="rId4"/>
          <a:stretch>
            <a:fillRect/>
          </a:stretch>
        </p:blipFill>
        <p:spPr>
          <a:xfrm>
            <a:off x="183995" y="0"/>
            <a:ext cx="8776010" cy="6858000"/>
          </a:xfrm>
          <a:prstGeom prst="rect">
            <a:avLst/>
          </a:prstGeom>
        </p:spPr>
      </p:pic>
    </p:spTree>
    <p:extLst>
      <p:ext uri="{BB962C8B-B14F-4D97-AF65-F5344CB8AC3E}">
        <p14:creationId xmlns:p14="http://schemas.microsoft.com/office/powerpoint/2010/main" val="161458308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title"/>
          </p:nvPr>
        </p:nvSpPr>
        <p:spPr/>
        <p:txBody>
          <a:bodyPr>
            <a:normAutofit/>
          </a:bodyPr>
          <a:lstStyle/>
          <a:p>
            <a:pPr eaLnBrk="1" hangingPunct="1">
              <a:defRPr/>
            </a:pPr>
            <a:r>
              <a:rPr lang="en-US" dirty="0" smtClean="0"/>
              <a:t>Estimating as a group</a:t>
            </a:r>
            <a:endParaRPr lang="en-US" dirty="0"/>
          </a:p>
        </p:txBody>
      </p:sp>
      <p:pic>
        <p:nvPicPr>
          <p:cNvPr id="199686" name="Picture 4"/>
          <p:cNvPicPr>
            <a:picLocks noChangeAspect="1" noChangeArrowheads="1"/>
          </p:cNvPicPr>
          <p:nvPr/>
        </p:nvPicPr>
        <p:blipFill>
          <a:blip r:embed="rId3"/>
          <a:srcRect/>
          <a:stretch>
            <a:fillRect/>
          </a:stretch>
        </p:blipFill>
        <p:spPr bwMode="auto">
          <a:xfrm>
            <a:off x="822960" y="1496268"/>
            <a:ext cx="7531100" cy="5245100"/>
          </a:xfrm>
          <a:prstGeom prst="rect">
            <a:avLst/>
          </a:prstGeom>
          <a:noFill/>
          <a:ln w="12700" cap="rnd">
            <a:noFill/>
            <a:round/>
            <a:headEnd/>
            <a:tailEnd/>
          </a:ln>
        </p:spPr>
      </p:pic>
    </p:spTree>
    <p:extLst>
      <p:ext uri="{BB962C8B-B14F-4D97-AF65-F5344CB8AC3E}">
        <p14:creationId xmlns:p14="http://schemas.microsoft.com/office/powerpoint/2010/main" val="161730296"/>
      </p:ext>
    </p:extLst>
  </p:cSld>
  <p:clrMapOvr>
    <a:masterClrMapping/>
  </p:clrMapOvr>
  <p:transition xmlns:p14="http://schemas.microsoft.com/office/powerpoint/2010/main" advClick="0" advTm="2000">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Collecting Stories</a:t>
            </a:r>
          </a:p>
        </p:txBody>
      </p:sp>
    </p:spTree>
    <p:extLst>
      <p:ext uri="{BB962C8B-B14F-4D97-AF65-F5344CB8AC3E}">
        <p14:creationId xmlns:p14="http://schemas.microsoft.com/office/powerpoint/2010/main" val="1027469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a:normAutofit/>
          </a:bodyPr>
          <a:lstStyle/>
          <a:p>
            <a:pPr>
              <a:defRPr/>
            </a:pPr>
            <a:r>
              <a:rPr lang="en-US" dirty="0"/>
              <a:t>Estimating as a group</a:t>
            </a:r>
          </a:p>
        </p:txBody>
      </p:sp>
      <p:pic>
        <p:nvPicPr>
          <p:cNvPr id="201734" name="Picture 4"/>
          <p:cNvPicPr>
            <a:picLocks noChangeAspect="1" noChangeArrowheads="1"/>
          </p:cNvPicPr>
          <p:nvPr/>
        </p:nvPicPr>
        <p:blipFill>
          <a:blip r:embed="rId3"/>
          <a:srcRect/>
          <a:stretch>
            <a:fillRect/>
          </a:stretch>
        </p:blipFill>
        <p:spPr bwMode="auto">
          <a:xfrm>
            <a:off x="822960" y="1412776"/>
            <a:ext cx="7531100" cy="5245100"/>
          </a:xfrm>
          <a:prstGeom prst="rect">
            <a:avLst/>
          </a:prstGeom>
          <a:noFill/>
          <a:ln w="12700" cap="rnd">
            <a:noFill/>
            <a:round/>
            <a:headEnd/>
            <a:tailEnd/>
          </a:ln>
        </p:spPr>
      </p:pic>
    </p:spTree>
    <p:extLst>
      <p:ext uri="{BB962C8B-B14F-4D97-AF65-F5344CB8AC3E}">
        <p14:creationId xmlns:p14="http://schemas.microsoft.com/office/powerpoint/2010/main" val="1390461611"/>
      </p:ext>
    </p:extLst>
  </p:cSld>
  <p:clrMapOvr>
    <a:masterClrMapping/>
  </p:clrMapOvr>
  <p:transition xmlns:p14="http://schemas.microsoft.com/office/powerpoint/2010/main" advClick="0" advTm="2000">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title"/>
          </p:nvPr>
        </p:nvSpPr>
        <p:spPr/>
        <p:txBody>
          <a:bodyPr>
            <a:normAutofit/>
          </a:bodyPr>
          <a:lstStyle/>
          <a:p>
            <a:pPr>
              <a:defRPr/>
            </a:pPr>
            <a:r>
              <a:rPr lang="en-US" dirty="0"/>
              <a:t>Estimating as a group</a:t>
            </a:r>
          </a:p>
        </p:txBody>
      </p:sp>
      <p:pic>
        <p:nvPicPr>
          <p:cNvPr id="203782" name="Picture 4"/>
          <p:cNvPicPr>
            <a:picLocks noChangeAspect="1" noChangeArrowheads="1"/>
          </p:cNvPicPr>
          <p:nvPr/>
        </p:nvPicPr>
        <p:blipFill>
          <a:blip r:embed="rId3"/>
          <a:srcRect/>
          <a:stretch>
            <a:fillRect/>
          </a:stretch>
        </p:blipFill>
        <p:spPr bwMode="auto">
          <a:xfrm>
            <a:off x="822960" y="1589484"/>
            <a:ext cx="7594600" cy="5295900"/>
          </a:xfrm>
          <a:prstGeom prst="rect">
            <a:avLst/>
          </a:prstGeom>
          <a:noFill/>
          <a:ln w="12700" cap="rnd">
            <a:noFill/>
            <a:round/>
            <a:headEnd/>
            <a:tailEnd/>
          </a:ln>
        </p:spPr>
      </p:pic>
    </p:spTree>
    <p:extLst>
      <p:ext uri="{BB962C8B-B14F-4D97-AF65-F5344CB8AC3E}">
        <p14:creationId xmlns:p14="http://schemas.microsoft.com/office/powerpoint/2010/main" val="3263338259"/>
      </p:ext>
    </p:extLst>
  </p:cSld>
  <p:clrMapOvr>
    <a:masterClrMapping/>
  </p:clrMapOvr>
  <p:transition xmlns:p14="http://schemas.microsoft.com/office/powerpoint/2010/main" advClick="0" advTm="2000">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title"/>
          </p:nvPr>
        </p:nvSpPr>
        <p:spPr/>
        <p:txBody>
          <a:bodyPr>
            <a:normAutofit/>
          </a:bodyPr>
          <a:lstStyle/>
          <a:p>
            <a:pPr>
              <a:defRPr/>
            </a:pPr>
            <a:r>
              <a:rPr lang="en-US" dirty="0"/>
              <a:t>Estimating as a group</a:t>
            </a:r>
          </a:p>
        </p:txBody>
      </p:sp>
      <p:pic>
        <p:nvPicPr>
          <p:cNvPr id="205830" name="Picture 4"/>
          <p:cNvPicPr>
            <a:picLocks noChangeAspect="1" noChangeArrowheads="1"/>
          </p:cNvPicPr>
          <p:nvPr/>
        </p:nvPicPr>
        <p:blipFill>
          <a:blip r:embed="rId3"/>
          <a:srcRect/>
          <a:stretch>
            <a:fillRect/>
          </a:stretch>
        </p:blipFill>
        <p:spPr bwMode="auto">
          <a:xfrm>
            <a:off x="822960" y="1589484"/>
            <a:ext cx="7594600" cy="5295900"/>
          </a:xfrm>
          <a:prstGeom prst="rect">
            <a:avLst/>
          </a:prstGeom>
          <a:noFill/>
          <a:ln w="12700" cap="rnd">
            <a:noFill/>
            <a:round/>
            <a:headEnd/>
            <a:tailEnd/>
          </a:ln>
        </p:spPr>
      </p:pic>
    </p:spTree>
    <p:extLst>
      <p:ext uri="{BB962C8B-B14F-4D97-AF65-F5344CB8AC3E}">
        <p14:creationId xmlns:p14="http://schemas.microsoft.com/office/powerpoint/2010/main" val="4251246605"/>
      </p:ext>
    </p:extLst>
  </p:cSld>
  <p:clrMapOvr>
    <a:masterClrMapping/>
  </p:clrMapOvr>
  <p:transition xmlns:p14="http://schemas.microsoft.com/office/powerpoint/2010/main" advClick="0" advTm="2000">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a:normAutofit/>
          </a:bodyPr>
          <a:lstStyle/>
          <a:p>
            <a:pPr>
              <a:defRPr/>
            </a:pPr>
            <a:r>
              <a:rPr lang="en-US" dirty="0"/>
              <a:t>Estimating as a group</a:t>
            </a:r>
          </a:p>
        </p:txBody>
      </p:sp>
      <p:pic>
        <p:nvPicPr>
          <p:cNvPr id="201734" name="Picture 4"/>
          <p:cNvPicPr>
            <a:picLocks noChangeAspect="1" noChangeArrowheads="1"/>
          </p:cNvPicPr>
          <p:nvPr/>
        </p:nvPicPr>
        <p:blipFill>
          <a:blip r:embed="rId3"/>
          <a:srcRect/>
          <a:stretch>
            <a:fillRect/>
          </a:stretch>
        </p:blipFill>
        <p:spPr bwMode="auto">
          <a:xfrm>
            <a:off x="822960" y="1568276"/>
            <a:ext cx="7531100" cy="5245100"/>
          </a:xfrm>
          <a:prstGeom prst="rect">
            <a:avLst/>
          </a:prstGeom>
          <a:noFill/>
          <a:ln w="12700" cap="rnd">
            <a:noFill/>
            <a:round/>
            <a:headEnd/>
            <a:tailEnd/>
          </a:ln>
        </p:spPr>
      </p:pic>
    </p:spTree>
    <p:extLst>
      <p:ext uri="{BB962C8B-B14F-4D97-AF65-F5344CB8AC3E}">
        <p14:creationId xmlns:p14="http://schemas.microsoft.com/office/powerpoint/2010/main" val="1108669650"/>
      </p:ext>
    </p:extLst>
  </p:cSld>
  <p:clrMapOvr>
    <a:masterClrMapping/>
  </p:clrMapOvr>
  <p:transition xmlns:p14="http://schemas.microsoft.com/office/powerpoint/2010/main" advClick="0" advTm="2000">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US" dirty="0" smtClean="0"/>
              <a:t>Agile Estimation: Planning Poker </a:t>
            </a:r>
            <a:endParaRPr lang="en-US" dirty="0"/>
          </a:p>
        </p:txBody>
      </p:sp>
      <p:grpSp>
        <p:nvGrpSpPr>
          <p:cNvPr id="4" name="Group 3"/>
          <p:cNvGrpSpPr/>
          <p:nvPr/>
        </p:nvGrpSpPr>
        <p:grpSpPr>
          <a:xfrm>
            <a:off x="1219200" y="1371600"/>
            <a:ext cx="6629400" cy="4876800"/>
            <a:chOff x="1885226" y="2209800"/>
            <a:chExt cx="4299403" cy="2653376"/>
          </a:xfrm>
        </p:grpSpPr>
        <p:pic>
          <p:nvPicPr>
            <p:cNvPr id="5" name="Picture 4" descr="1.pdf"/>
            <p:cNvPicPr>
              <a:picLocks noChangeAspect="1"/>
            </p:cNvPicPr>
            <p:nvPr/>
          </p:nvPicPr>
          <p:blipFill>
            <a:blip r:embed="rId3"/>
            <a:stretch>
              <a:fillRect/>
            </a:stretch>
          </p:blipFill>
          <p:spPr>
            <a:xfrm rot="20194890">
              <a:off x="1885226" y="2729576"/>
              <a:ext cx="1524000" cy="2133600"/>
            </a:xfrm>
            <a:prstGeom prst="rect">
              <a:avLst/>
            </a:prstGeom>
            <a:solidFill>
              <a:schemeClr val="bg1"/>
            </a:solidFill>
          </p:spPr>
        </p:pic>
        <p:pic>
          <p:nvPicPr>
            <p:cNvPr id="6" name="Picture 5" descr="2.pdf"/>
            <p:cNvPicPr>
              <a:picLocks noChangeAspect="1"/>
            </p:cNvPicPr>
            <p:nvPr/>
          </p:nvPicPr>
          <p:blipFill>
            <a:blip r:embed="rId4"/>
            <a:stretch>
              <a:fillRect/>
            </a:stretch>
          </p:blipFill>
          <p:spPr>
            <a:xfrm>
              <a:off x="3276600" y="2209800"/>
              <a:ext cx="1524000" cy="2133600"/>
            </a:xfrm>
            <a:prstGeom prst="rect">
              <a:avLst/>
            </a:prstGeom>
            <a:solidFill>
              <a:schemeClr val="bg1"/>
            </a:solidFill>
          </p:spPr>
        </p:pic>
        <p:pic>
          <p:nvPicPr>
            <p:cNvPr id="7" name="Picture 6" descr="8.pdf"/>
            <p:cNvPicPr>
              <a:picLocks noChangeAspect="1"/>
            </p:cNvPicPr>
            <p:nvPr/>
          </p:nvPicPr>
          <p:blipFill>
            <a:blip r:embed="rId5"/>
            <a:stretch>
              <a:fillRect/>
            </a:stretch>
          </p:blipFill>
          <p:spPr>
            <a:xfrm rot="1192207">
              <a:off x="4660629" y="2710084"/>
              <a:ext cx="1524000" cy="2133600"/>
            </a:xfrm>
            <a:prstGeom prst="rect">
              <a:avLst/>
            </a:prstGeom>
            <a:solidFill>
              <a:schemeClr val="bg1"/>
            </a:solidFill>
          </p:spPr>
        </p:pic>
      </p:grpSp>
      <p:sp>
        <p:nvSpPr>
          <p:cNvPr id="8" name="TextBox 7"/>
          <p:cNvSpPr txBox="1"/>
          <p:nvPr/>
        </p:nvSpPr>
        <p:spPr>
          <a:xfrm>
            <a:off x="685800" y="1295400"/>
            <a:ext cx="1659429" cy="523220"/>
          </a:xfrm>
          <a:prstGeom prst="rect">
            <a:avLst/>
          </a:prstGeom>
          <a:solidFill>
            <a:srgbClr val="F7B507"/>
          </a:solidFill>
          <a:ln>
            <a:solidFill>
              <a:srgbClr val="FF6600"/>
            </a:solidFill>
          </a:ln>
        </p:spPr>
        <p:txBody>
          <a:bodyPr wrap="none" rtlCol="0">
            <a:spAutoFit/>
          </a:bodyPr>
          <a:lstStyle/>
          <a:p>
            <a:pPr>
              <a:buNone/>
            </a:pPr>
            <a:r>
              <a:rPr lang="en-US" sz="2800" dirty="0" smtClean="0"/>
              <a:t>0 + 1 = </a:t>
            </a:r>
            <a:r>
              <a:rPr lang="en-US" sz="2800" b="1" dirty="0" smtClean="0"/>
              <a:t>1</a:t>
            </a:r>
            <a:endParaRPr lang="en-US" sz="2800" b="1" dirty="0"/>
          </a:p>
        </p:txBody>
      </p:sp>
      <p:sp>
        <p:nvSpPr>
          <p:cNvPr id="9" name="TextBox 8"/>
          <p:cNvSpPr txBox="1"/>
          <p:nvPr/>
        </p:nvSpPr>
        <p:spPr>
          <a:xfrm>
            <a:off x="1295400" y="18288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+ 1 = </a:t>
            </a:r>
            <a:r>
              <a:rPr lang="en-US" sz="2800" b="1" dirty="0" smtClean="0"/>
              <a:t>2</a:t>
            </a:r>
          </a:p>
        </p:txBody>
      </p:sp>
      <p:sp>
        <p:nvSpPr>
          <p:cNvPr id="10" name="TextBox 9"/>
          <p:cNvSpPr txBox="1"/>
          <p:nvPr/>
        </p:nvSpPr>
        <p:spPr>
          <a:xfrm>
            <a:off x="1905000" y="236220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1 + 2 = </a:t>
            </a:r>
            <a:r>
              <a:rPr lang="en-US" sz="2800" b="1" dirty="0" smtClean="0"/>
              <a:t>3</a:t>
            </a:r>
          </a:p>
        </p:txBody>
      </p:sp>
      <p:sp>
        <p:nvSpPr>
          <p:cNvPr id="11" name="TextBox 10"/>
          <p:cNvSpPr txBox="1"/>
          <p:nvPr/>
        </p:nvSpPr>
        <p:spPr>
          <a:xfrm>
            <a:off x="2512604" y="29057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2 + 3 = </a:t>
            </a:r>
            <a:r>
              <a:rPr lang="en-US" sz="2800" b="1" dirty="0" smtClean="0"/>
              <a:t>5</a:t>
            </a:r>
          </a:p>
        </p:txBody>
      </p:sp>
      <p:sp>
        <p:nvSpPr>
          <p:cNvPr id="12" name="TextBox 11"/>
          <p:cNvSpPr txBox="1"/>
          <p:nvPr/>
        </p:nvSpPr>
        <p:spPr>
          <a:xfrm>
            <a:off x="3122204" y="3439180"/>
            <a:ext cx="1602196" cy="523220"/>
          </a:xfrm>
          <a:prstGeom prst="rect">
            <a:avLst/>
          </a:prstGeom>
          <a:solidFill>
            <a:srgbClr val="F7B507"/>
          </a:solidFill>
          <a:ln>
            <a:solidFill>
              <a:srgbClr val="FF6600"/>
            </a:solidFill>
          </a:ln>
        </p:spPr>
        <p:txBody>
          <a:bodyPr wrap="none" rtlCol="0">
            <a:spAutoFit/>
          </a:bodyPr>
          <a:lstStyle/>
          <a:p>
            <a:pPr>
              <a:buNone/>
            </a:pPr>
            <a:r>
              <a:rPr lang="en-US" sz="2800" dirty="0" smtClean="0"/>
              <a:t>3 + 5 = </a:t>
            </a:r>
            <a:r>
              <a:rPr lang="en-US" sz="2800" b="1" dirty="0" smtClean="0"/>
              <a:t>8</a:t>
            </a:r>
          </a:p>
        </p:txBody>
      </p:sp>
      <p:sp>
        <p:nvSpPr>
          <p:cNvPr id="13" name="TextBox 12"/>
          <p:cNvSpPr txBox="1"/>
          <p:nvPr/>
        </p:nvSpPr>
        <p:spPr>
          <a:xfrm>
            <a:off x="3731804" y="3972580"/>
            <a:ext cx="1801895" cy="523220"/>
          </a:xfrm>
          <a:prstGeom prst="rect">
            <a:avLst/>
          </a:prstGeom>
          <a:solidFill>
            <a:srgbClr val="F7B507"/>
          </a:solidFill>
          <a:ln>
            <a:solidFill>
              <a:srgbClr val="FF6600"/>
            </a:solidFill>
          </a:ln>
        </p:spPr>
        <p:txBody>
          <a:bodyPr wrap="none" rtlCol="0">
            <a:spAutoFit/>
          </a:bodyPr>
          <a:lstStyle/>
          <a:p>
            <a:pPr>
              <a:buNone/>
            </a:pPr>
            <a:r>
              <a:rPr lang="en-US" sz="2800" dirty="0" smtClean="0"/>
              <a:t>5 + 8 = </a:t>
            </a:r>
            <a:r>
              <a:rPr lang="en-US" sz="2800" b="1" dirty="0" smtClean="0"/>
              <a:t>13</a:t>
            </a:r>
          </a:p>
        </p:txBody>
      </p:sp>
      <p:sp>
        <p:nvSpPr>
          <p:cNvPr id="14" name="TextBox 13"/>
          <p:cNvSpPr txBox="1"/>
          <p:nvPr/>
        </p:nvSpPr>
        <p:spPr>
          <a:xfrm>
            <a:off x="4294105" y="4505980"/>
            <a:ext cx="2001595" cy="523220"/>
          </a:xfrm>
          <a:prstGeom prst="rect">
            <a:avLst/>
          </a:prstGeom>
          <a:solidFill>
            <a:srgbClr val="F7B507"/>
          </a:solidFill>
          <a:ln>
            <a:solidFill>
              <a:srgbClr val="FF6600"/>
            </a:solidFill>
          </a:ln>
        </p:spPr>
        <p:txBody>
          <a:bodyPr wrap="none" rtlCol="0">
            <a:spAutoFit/>
          </a:bodyPr>
          <a:lstStyle/>
          <a:p>
            <a:pPr>
              <a:buNone/>
            </a:pPr>
            <a:r>
              <a:rPr lang="en-US" sz="2800" dirty="0" smtClean="0"/>
              <a:t>8 + 13 = </a:t>
            </a:r>
            <a:r>
              <a:rPr lang="en-US" sz="2800" b="1" dirty="0" smtClean="0"/>
              <a:t>21</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1"/>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4"/>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a:xfrm>
            <a:off x="457200" y="44624"/>
            <a:ext cx="8229600" cy="1143000"/>
          </a:xfrm>
        </p:spPr>
        <p:txBody>
          <a:bodyPr/>
          <a:lstStyle/>
          <a:p>
            <a:pPr eaLnBrk="1" hangingPunct="1">
              <a:defRPr/>
            </a:pPr>
            <a:r>
              <a:rPr lang="en-US" dirty="0"/>
              <a:t>Agile Estimation: Planning Poker </a:t>
            </a:r>
          </a:p>
        </p:txBody>
      </p:sp>
      <p:pic>
        <p:nvPicPr>
          <p:cNvPr id="20992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31825" y="1036638"/>
            <a:ext cx="7632700" cy="5816600"/>
          </a:xfrm>
          <a:prstGeom prst="rect">
            <a:avLst/>
          </a:prstGeom>
          <a:noFill/>
          <a:ln w="12700" cap="rnd">
            <a:noFill/>
            <a:round/>
            <a:headEnd/>
            <a:tailEnd/>
          </a:ln>
        </p:spPr>
      </p:pic>
    </p:spTree>
    <p:extLst>
      <p:ext uri="{BB962C8B-B14F-4D97-AF65-F5344CB8AC3E}">
        <p14:creationId xmlns:p14="http://schemas.microsoft.com/office/powerpoint/2010/main" val="8289913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457200" y="44624"/>
            <a:ext cx="8229600" cy="1143000"/>
          </a:xfrm>
        </p:spPr>
        <p:txBody>
          <a:bodyPr/>
          <a:lstStyle/>
          <a:p>
            <a:pPr eaLnBrk="1" hangingPunct="1">
              <a:defRPr/>
            </a:pPr>
            <a:r>
              <a:rPr lang="en-US" dirty="0"/>
              <a:t>Agile Estimation: Planning Poker </a:t>
            </a:r>
          </a:p>
        </p:txBody>
      </p:sp>
      <p:pic>
        <p:nvPicPr>
          <p:cNvPr id="211974" name="Picture 4"/>
          <p:cNvPicPr>
            <a:picLocks noChangeAspect="1" noChangeArrowheads="1"/>
          </p:cNvPicPr>
          <p:nvPr/>
        </p:nvPicPr>
        <p:blipFill>
          <a:blip r:embed="rId3"/>
          <a:srcRect/>
          <a:stretch>
            <a:fillRect/>
          </a:stretch>
        </p:blipFill>
        <p:spPr bwMode="auto">
          <a:xfrm>
            <a:off x="1670050" y="996950"/>
            <a:ext cx="4953000" cy="5829300"/>
          </a:xfrm>
          <a:prstGeom prst="rect">
            <a:avLst/>
          </a:prstGeom>
          <a:noFill/>
          <a:ln w="12700" cap="rnd">
            <a:noFill/>
            <a:round/>
            <a:headEnd/>
            <a:tailEnd/>
          </a:ln>
        </p:spPr>
      </p:pic>
      <p:sp>
        <p:nvSpPr>
          <p:cNvPr id="76805" name="Oval 5"/>
          <p:cNvSpPr>
            <a:spLocks/>
          </p:cNvSpPr>
          <p:nvPr/>
        </p:nvSpPr>
        <p:spPr bwMode="auto">
          <a:xfrm>
            <a:off x="3771900" y="28829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
        <p:nvSpPr>
          <p:cNvPr id="76806" name="Oval 6"/>
          <p:cNvSpPr>
            <a:spLocks/>
          </p:cNvSpPr>
          <p:nvPr/>
        </p:nvSpPr>
        <p:spPr bwMode="auto">
          <a:xfrm>
            <a:off x="4305300" y="3187700"/>
            <a:ext cx="1066800" cy="1143000"/>
          </a:xfrm>
          <a:prstGeom prst="ellipse">
            <a:avLst/>
          </a:prstGeom>
          <a:noFill/>
          <a:ln w="50800">
            <a:solidFill>
              <a:srgbClr val="FF6600"/>
            </a:solidFill>
            <a:round/>
            <a:headEnd/>
            <a:tailEnd/>
          </a:ln>
        </p:spPr>
        <p:txBody>
          <a:bodyPr lIns="0" tIns="0" rIns="0" bIns="0">
            <a:prstTxWarp prst="textNoShape">
              <a:avLst/>
            </a:prstTxWarp>
          </a:bodyPr>
          <a:lstStyle/>
          <a:p>
            <a:endParaRPr lang="en-US"/>
          </a:p>
        </p:txBody>
      </p:sp>
    </p:spTree>
    <p:extLst>
      <p:ext uri="{BB962C8B-B14F-4D97-AF65-F5344CB8AC3E}">
        <p14:creationId xmlns:p14="http://schemas.microsoft.com/office/powerpoint/2010/main" val="15187373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6805"/>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7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p:bldP spid="7680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a:xfrm>
            <a:off x="457200" y="-27384"/>
            <a:ext cx="8229600" cy="1143000"/>
          </a:xfrm>
        </p:spPr>
        <p:txBody>
          <a:bodyPr/>
          <a:lstStyle/>
          <a:p>
            <a:pPr eaLnBrk="1" hangingPunct="1">
              <a:defRPr/>
            </a:pPr>
            <a:r>
              <a:rPr lang="en-US" dirty="0"/>
              <a:t>Agile Estimation: Planning Poker </a:t>
            </a:r>
          </a:p>
        </p:txBody>
      </p:sp>
      <p:pic>
        <p:nvPicPr>
          <p:cNvPr id="214019" name="Picture 1"/>
          <p:cNvPicPr>
            <a:picLocks noChangeAspect="1" noChangeArrowheads="1"/>
          </p:cNvPicPr>
          <p:nvPr/>
        </p:nvPicPr>
        <p:blipFill>
          <a:blip r:embed="rId3"/>
          <a:srcRect/>
          <a:stretch>
            <a:fillRect/>
          </a:stretch>
        </p:blipFill>
        <p:spPr bwMode="auto">
          <a:xfrm>
            <a:off x="482600" y="909638"/>
            <a:ext cx="8166100" cy="5943600"/>
          </a:xfrm>
          <a:prstGeom prst="rect">
            <a:avLst/>
          </a:prstGeom>
          <a:noFill/>
          <a:ln w="12700" cap="rnd">
            <a:noFill/>
            <a:round/>
            <a:headEnd/>
            <a:tailEnd/>
          </a:ln>
        </p:spPr>
      </p:pic>
    </p:spTree>
    <p:extLst>
      <p:ext uri="{BB962C8B-B14F-4D97-AF65-F5344CB8AC3E}">
        <p14:creationId xmlns:p14="http://schemas.microsoft.com/office/powerpoint/2010/main" val="704244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467544" y="0"/>
            <a:ext cx="8229600" cy="1143000"/>
          </a:xfrm>
        </p:spPr>
        <p:txBody>
          <a:bodyPr/>
          <a:lstStyle/>
          <a:p>
            <a:pPr eaLnBrk="1" hangingPunct="1">
              <a:defRPr/>
            </a:pPr>
            <a:r>
              <a:rPr lang="en-US"/>
              <a:t>Agile Estimation: Planning Poker </a:t>
            </a:r>
          </a:p>
        </p:txBody>
      </p:sp>
      <p:pic>
        <p:nvPicPr>
          <p:cNvPr id="21606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90550" y="927100"/>
            <a:ext cx="7823200" cy="5969000"/>
          </a:xfrm>
          <a:prstGeom prst="rect">
            <a:avLst/>
          </a:prstGeom>
          <a:noFill/>
          <a:ln w="12700" cap="rnd">
            <a:noFill/>
            <a:round/>
            <a:headEnd/>
            <a:tailEnd/>
          </a:ln>
        </p:spPr>
      </p:pic>
    </p:spTree>
    <p:extLst>
      <p:ext uri="{BB962C8B-B14F-4D97-AF65-F5344CB8AC3E}">
        <p14:creationId xmlns:p14="http://schemas.microsoft.com/office/powerpoint/2010/main" val="2559210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1143000"/>
          </a:xfrm>
        </p:spPr>
        <p:txBody>
          <a:bodyPr/>
          <a:lstStyle/>
          <a:p>
            <a:pPr eaLnBrk="1" hangingPunct="1">
              <a:defRPr/>
            </a:pPr>
            <a:r>
              <a:rPr lang="en-US" dirty="0"/>
              <a:t>Agile Estimation: Planning Poker </a:t>
            </a:r>
          </a:p>
        </p:txBody>
      </p:sp>
      <p:pic>
        <p:nvPicPr>
          <p:cNvPr id="218115" name="Picture 1"/>
          <p:cNvPicPr>
            <a:picLocks noChangeAspect="1" noChangeArrowheads="1"/>
          </p:cNvPicPr>
          <p:nvPr/>
        </p:nvPicPr>
        <p:blipFill>
          <a:blip r:embed="rId3"/>
          <a:srcRect/>
          <a:stretch>
            <a:fillRect/>
          </a:stretch>
        </p:blipFill>
        <p:spPr bwMode="auto">
          <a:xfrm>
            <a:off x="1657350" y="882650"/>
            <a:ext cx="5029200" cy="5918200"/>
          </a:xfrm>
          <a:prstGeom prst="rect">
            <a:avLst/>
          </a:prstGeom>
          <a:noFill/>
          <a:ln w="12700" cap="rnd">
            <a:noFill/>
            <a:round/>
            <a:headEnd/>
            <a:tailEnd/>
          </a:ln>
        </p:spPr>
      </p:pic>
    </p:spTree>
    <p:extLst>
      <p:ext uri="{BB962C8B-B14F-4D97-AF65-F5344CB8AC3E}">
        <p14:creationId xmlns:p14="http://schemas.microsoft.com/office/powerpoint/2010/main" val="1613719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t>User </a:t>
            </a:r>
            <a:r>
              <a:rPr lang="en-US" dirty="0"/>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1002748" cy="523220"/>
          </a:xfrm>
          <a:prstGeom prst="rect">
            <a:avLst/>
          </a:prstGeom>
          <a:noFill/>
        </p:spPr>
        <p:txBody>
          <a:bodyPr wrap="none" rtlCol="0">
            <a:spAutoFit/>
          </a:bodyPr>
          <a:lstStyle/>
          <a:p>
            <a:pPr>
              <a:buNone/>
            </a:pPr>
            <a:r>
              <a:rPr lang="en-US" sz="2800" b="1" dirty="0" smtClean="0"/>
              <a:t>Card</a:t>
            </a:r>
            <a:endParaRPr lang="en-US" sz="2800" b="1" dirty="0"/>
          </a:p>
        </p:txBody>
      </p:sp>
      <p:sp>
        <p:nvSpPr>
          <p:cNvPr id="6" name="TextBox 5"/>
          <p:cNvSpPr txBox="1"/>
          <p:nvPr/>
        </p:nvSpPr>
        <p:spPr>
          <a:xfrm>
            <a:off x="897468" y="2286000"/>
            <a:ext cx="2479189" cy="523220"/>
          </a:xfrm>
          <a:prstGeom prst="rect">
            <a:avLst/>
          </a:prstGeom>
          <a:noFill/>
        </p:spPr>
        <p:txBody>
          <a:bodyPr wrap="none" rtlCol="0">
            <a:spAutoFit/>
          </a:bodyPr>
          <a:lstStyle/>
          <a:p>
            <a:pPr>
              <a:buNone/>
            </a:pPr>
            <a:r>
              <a:rPr lang="en-US" sz="2800" b="1" dirty="0" smtClean="0"/>
              <a:t>Conversation</a:t>
            </a:r>
            <a:endParaRPr lang="en-US" sz="2800" b="1" dirty="0"/>
          </a:p>
        </p:txBody>
      </p:sp>
      <p:sp>
        <p:nvSpPr>
          <p:cNvPr id="7" name="TextBox 6"/>
          <p:cNvSpPr txBox="1"/>
          <p:nvPr/>
        </p:nvSpPr>
        <p:spPr>
          <a:xfrm>
            <a:off x="897468" y="2905780"/>
            <a:ext cx="2418701" cy="523220"/>
          </a:xfrm>
          <a:prstGeom prst="rect">
            <a:avLst/>
          </a:prstGeom>
          <a:noFill/>
        </p:spPr>
        <p:txBody>
          <a:bodyPr wrap="none" rtlCol="0">
            <a:spAutoFit/>
          </a:bodyPr>
          <a:lstStyle/>
          <a:p>
            <a:pPr>
              <a:buNone/>
            </a:pPr>
            <a:r>
              <a:rPr lang="en-US" sz="2800" b="1" dirty="0" smtClean="0"/>
              <a:t>Confirmation</a:t>
            </a:r>
            <a:endParaRPr lang="en-US" sz="2800" b="1" dirty="0"/>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2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5" grpId="0"/>
      <p:bldP spid="6" grpId="0"/>
      <p:bldP spid="7" grpId="0"/>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ctrTitle"/>
          </p:nvPr>
        </p:nvSpPr>
        <p:spPr/>
        <p:txBody>
          <a:bodyPr/>
          <a:lstStyle/>
          <a:p>
            <a:pPr eaLnBrk="1" hangingPunct="1">
              <a:defRPr/>
            </a:pPr>
            <a:r>
              <a:rPr lang="en-US" dirty="0" smtClean="0"/>
              <a:t>Thrown Estimates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319916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467544" y="0"/>
            <a:ext cx="8229600" cy="924235"/>
          </a:xfrm>
        </p:spPr>
        <p:txBody>
          <a:bodyPr/>
          <a:lstStyle/>
          <a:p>
            <a:r>
              <a:rPr lang="en-US" dirty="0" smtClean="0"/>
              <a:t>Agile Estimation: Thrown Estimates</a:t>
            </a:r>
            <a:endParaRPr lang="en-US" dirty="0"/>
          </a:p>
        </p:txBody>
      </p:sp>
      <p:sp>
        <p:nvSpPr>
          <p:cNvPr id="8" name="Content Placeholder 7"/>
          <p:cNvSpPr>
            <a:spLocks noGrp="1"/>
          </p:cNvSpPr>
          <p:nvPr>
            <p:ph idx="1"/>
          </p:nvPr>
        </p:nvSpPr>
        <p:spPr>
          <a:xfrm>
            <a:off x="609600" y="996777"/>
            <a:ext cx="8138863" cy="5232797"/>
          </a:xfrm>
        </p:spPr>
        <p:txBody>
          <a:bodyPr/>
          <a:lstStyle/>
          <a:p>
            <a:r>
              <a:rPr lang="en-US" sz="2400" dirty="0" smtClean="0"/>
              <a:t>Like “Rock Paper Scissors”</a:t>
            </a:r>
          </a:p>
          <a:p>
            <a:pPr lvl="1"/>
            <a:r>
              <a:rPr lang="en-US" sz="2400" dirty="0" smtClean="0"/>
              <a:t>Use finger counting</a:t>
            </a:r>
          </a:p>
          <a:p>
            <a:pPr lvl="1"/>
            <a:r>
              <a:rPr lang="en-US" sz="2400" dirty="0" smtClean="0"/>
              <a:t>Everyone “throws” their estimate after a count of 3</a:t>
            </a:r>
          </a:p>
          <a:p>
            <a:pPr lvl="1"/>
            <a:r>
              <a:rPr lang="en-US" sz="2400" dirty="0" smtClean="0"/>
              <a:t>“One, two, three, Throw!”</a:t>
            </a:r>
          </a:p>
          <a:p>
            <a:r>
              <a:rPr lang="en-US" sz="2400" dirty="0" smtClean="0"/>
              <a:t>Can estimate 1, 2, 3, or 5</a:t>
            </a:r>
          </a:p>
          <a:p>
            <a:pPr>
              <a:buNone/>
            </a:pPr>
            <a:endParaRPr lang="en-US" dirty="0"/>
          </a:p>
        </p:txBody>
      </p:sp>
      <p:pic>
        <p:nvPicPr>
          <p:cNvPr id="9" name="Picture 8"/>
          <p:cNvPicPr>
            <a:picLocks noChangeAspect="1"/>
          </p:cNvPicPr>
          <p:nvPr/>
        </p:nvPicPr>
        <p:blipFill>
          <a:blip r:embed="rId3"/>
          <a:stretch>
            <a:fillRect/>
          </a:stretch>
        </p:blipFill>
        <p:spPr>
          <a:xfrm>
            <a:off x="792832" y="4365104"/>
            <a:ext cx="1397000" cy="1524000"/>
          </a:xfrm>
          <a:prstGeom prst="rect">
            <a:avLst/>
          </a:prstGeom>
        </p:spPr>
      </p:pic>
      <p:pic>
        <p:nvPicPr>
          <p:cNvPr id="10" name="Picture 9"/>
          <p:cNvPicPr>
            <a:picLocks noChangeAspect="1"/>
          </p:cNvPicPr>
          <p:nvPr/>
        </p:nvPicPr>
        <p:blipFill>
          <a:blip r:embed="rId4"/>
          <a:stretch>
            <a:fillRect/>
          </a:stretch>
        </p:blipFill>
        <p:spPr>
          <a:xfrm>
            <a:off x="2469232" y="4365104"/>
            <a:ext cx="1460500" cy="1524000"/>
          </a:xfrm>
          <a:prstGeom prst="rect">
            <a:avLst/>
          </a:prstGeom>
        </p:spPr>
      </p:pic>
      <p:pic>
        <p:nvPicPr>
          <p:cNvPr id="11" name="Picture 10"/>
          <p:cNvPicPr>
            <a:picLocks noChangeAspect="1"/>
          </p:cNvPicPr>
          <p:nvPr/>
        </p:nvPicPr>
        <p:blipFill>
          <a:blip r:embed="rId5"/>
          <a:stretch>
            <a:fillRect/>
          </a:stretch>
        </p:blipFill>
        <p:spPr>
          <a:xfrm>
            <a:off x="4374232" y="4365104"/>
            <a:ext cx="1460500" cy="1524000"/>
          </a:xfrm>
          <a:prstGeom prst="rect">
            <a:avLst/>
          </a:prstGeom>
        </p:spPr>
      </p:pic>
      <p:pic>
        <p:nvPicPr>
          <p:cNvPr id="12" name="Picture 11"/>
          <p:cNvPicPr>
            <a:picLocks noChangeAspect="1"/>
          </p:cNvPicPr>
          <p:nvPr/>
        </p:nvPicPr>
        <p:blipFill>
          <a:blip r:embed="rId6"/>
          <a:stretch>
            <a:fillRect/>
          </a:stretch>
        </p:blipFill>
        <p:spPr>
          <a:xfrm>
            <a:off x="6660232" y="4365104"/>
            <a:ext cx="1524000" cy="1397000"/>
          </a:xfrm>
          <a:prstGeom prst="rect">
            <a:avLst/>
          </a:prstGeom>
        </p:spPr>
      </p:pic>
      <p:sp>
        <p:nvSpPr>
          <p:cNvPr id="13" name="TextBox 12"/>
          <p:cNvSpPr txBox="1"/>
          <p:nvPr/>
        </p:nvSpPr>
        <p:spPr>
          <a:xfrm>
            <a:off x="990600" y="3886200"/>
            <a:ext cx="327308" cy="400110"/>
          </a:xfrm>
          <a:prstGeom prst="rect">
            <a:avLst/>
          </a:prstGeom>
          <a:noFill/>
        </p:spPr>
        <p:txBody>
          <a:bodyPr wrap="none" rtlCol="0">
            <a:spAutoFit/>
          </a:bodyPr>
          <a:lstStyle/>
          <a:p>
            <a:pPr>
              <a:buNone/>
            </a:pPr>
            <a:r>
              <a:rPr lang="en-US" dirty="0" smtClean="0">
                <a:latin typeface="Arial"/>
                <a:cs typeface="Arial"/>
              </a:rPr>
              <a:t>1</a:t>
            </a:r>
            <a:endParaRPr lang="en-US" dirty="0">
              <a:latin typeface="Arial"/>
              <a:cs typeface="Arial"/>
            </a:endParaRPr>
          </a:p>
        </p:txBody>
      </p:sp>
      <p:sp>
        <p:nvSpPr>
          <p:cNvPr id="14" name="TextBox 13"/>
          <p:cNvSpPr txBox="1"/>
          <p:nvPr/>
        </p:nvSpPr>
        <p:spPr>
          <a:xfrm>
            <a:off x="2590800" y="3886200"/>
            <a:ext cx="327308" cy="400110"/>
          </a:xfrm>
          <a:prstGeom prst="rect">
            <a:avLst/>
          </a:prstGeom>
          <a:noFill/>
        </p:spPr>
        <p:txBody>
          <a:bodyPr wrap="none" rtlCol="0">
            <a:spAutoFit/>
          </a:bodyPr>
          <a:lstStyle/>
          <a:p>
            <a:pPr>
              <a:buNone/>
            </a:pPr>
            <a:r>
              <a:rPr lang="en-US" dirty="0" smtClean="0">
                <a:latin typeface="Arial"/>
                <a:cs typeface="Arial"/>
              </a:rPr>
              <a:t>2</a:t>
            </a:r>
            <a:endParaRPr lang="en-US" dirty="0">
              <a:latin typeface="Arial"/>
              <a:cs typeface="Arial"/>
            </a:endParaRPr>
          </a:p>
        </p:txBody>
      </p:sp>
      <p:sp>
        <p:nvSpPr>
          <p:cNvPr id="15" name="TextBox 14"/>
          <p:cNvSpPr txBox="1"/>
          <p:nvPr/>
        </p:nvSpPr>
        <p:spPr>
          <a:xfrm>
            <a:off x="4572000" y="3886200"/>
            <a:ext cx="327308" cy="400110"/>
          </a:xfrm>
          <a:prstGeom prst="rect">
            <a:avLst/>
          </a:prstGeom>
          <a:noFill/>
        </p:spPr>
        <p:txBody>
          <a:bodyPr wrap="none" rtlCol="0">
            <a:spAutoFit/>
          </a:bodyPr>
          <a:lstStyle/>
          <a:p>
            <a:pPr>
              <a:buNone/>
            </a:pPr>
            <a:r>
              <a:rPr lang="en-US" dirty="0" smtClean="0">
                <a:latin typeface="Arial"/>
                <a:cs typeface="Arial"/>
              </a:rPr>
              <a:t>3</a:t>
            </a:r>
            <a:endParaRPr lang="en-US" dirty="0">
              <a:latin typeface="Arial"/>
              <a:cs typeface="Arial"/>
            </a:endParaRPr>
          </a:p>
        </p:txBody>
      </p:sp>
      <p:sp>
        <p:nvSpPr>
          <p:cNvPr id="16" name="TextBox 15"/>
          <p:cNvSpPr txBox="1"/>
          <p:nvPr/>
        </p:nvSpPr>
        <p:spPr>
          <a:xfrm>
            <a:off x="6858000" y="3886200"/>
            <a:ext cx="327308" cy="400110"/>
          </a:xfrm>
          <a:prstGeom prst="rect">
            <a:avLst/>
          </a:prstGeom>
          <a:noFill/>
        </p:spPr>
        <p:txBody>
          <a:bodyPr wrap="none" rtlCol="0">
            <a:spAutoFit/>
          </a:bodyPr>
          <a:lstStyle/>
          <a:p>
            <a:pPr>
              <a:buNone/>
            </a:pPr>
            <a:r>
              <a:rPr lang="en-US" dirty="0" smtClean="0">
                <a:latin typeface="Arial"/>
                <a:cs typeface="Arial"/>
              </a:rPr>
              <a:t>?</a:t>
            </a:r>
            <a:endParaRPr lang="en-US" dirty="0">
              <a:latin typeface="Arial"/>
              <a:cs typeface="Arial"/>
            </a:endParaRPr>
          </a:p>
        </p:txBody>
      </p:sp>
      <p:sp>
        <p:nvSpPr>
          <p:cNvPr id="17" name="Rectangle 16"/>
          <p:cNvSpPr/>
          <p:nvPr/>
        </p:nvSpPr>
        <p:spPr>
          <a:xfrm>
            <a:off x="3131840" y="6093296"/>
            <a:ext cx="7848600" cy="400110"/>
          </a:xfrm>
          <a:prstGeom prst="rect">
            <a:avLst/>
          </a:prstGeom>
        </p:spPr>
        <p:txBody>
          <a:bodyPr wrap="square">
            <a:spAutoFit/>
          </a:bodyPr>
          <a:lstStyle/>
          <a:p>
            <a:pPr>
              <a:buNone/>
            </a:pPr>
            <a:r>
              <a:rPr lang="en-US" dirty="0" smtClean="0">
                <a:latin typeface="Arial"/>
                <a:cs typeface="Arial"/>
              </a:rPr>
              <a:t>http://</a:t>
            </a:r>
            <a:r>
              <a:rPr lang="en-US" dirty="0" err="1" smtClean="0">
                <a:latin typeface="Arial"/>
                <a:cs typeface="Arial"/>
              </a:rPr>
              <a:t>martinfowler.com/bliki/ThrownEstimate.html</a:t>
            </a:r>
            <a:endParaRPr lang="en-US" dirty="0">
              <a:latin typeface="Arial"/>
              <a:cs typeface="Arial"/>
            </a:endParaRPr>
          </a:p>
        </p:txBody>
      </p:sp>
    </p:spTree>
    <p:extLst>
      <p:ext uri="{BB962C8B-B14F-4D97-AF65-F5344CB8AC3E}">
        <p14:creationId xmlns:p14="http://schemas.microsoft.com/office/powerpoint/2010/main" val="1754064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24235"/>
          </a:xfrm>
        </p:spPr>
        <p:txBody>
          <a:bodyPr/>
          <a:lstStyle/>
          <a:p>
            <a:r>
              <a:rPr lang="en-US" dirty="0" smtClean="0"/>
              <a:t>Agile Estimation: Thrown Estimates</a:t>
            </a:r>
            <a:endParaRPr lang="en-US" dirty="0"/>
          </a:p>
        </p:txBody>
      </p:sp>
      <p:pic>
        <p:nvPicPr>
          <p:cNvPr id="4" name="Picture 3" descr="IMG_0413.JPG"/>
          <p:cNvPicPr>
            <a:picLocks noChangeAspect="1"/>
          </p:cNvPicPr>
          <p:nvPr/>
        </p:nvPicPr>
        <p:blipFill>
          <a:blip r:embed="rId2"/>
          <a:srcRect l="39763" t="27859" r="12988" b="21533"/>
          <a:stretch>
            <a:fillRect/>
          </a:stretch>
        </p:blipFill>
        <p:spPr>
          <a:xfrm>
            <a:off x="539552" y="1009531"/>
            <a:ext cx="1764196" cy="1411357"/>
          </a:xfrm>
          <a:prstGeom prst="rect">
            <a:avLst/>
          </a:prstGeom>
        </p:spPr>
      </p:pic>
      <p:pic>
        <p:nvPicPr>
          <p:cNvPr id="5" name="Picture 4" descr="IMG_0414.JPG"/>
          <p:cNvPicPr>
            <a:picLocks noChangeAspect="1"/>
          </p:cNvPicPr>
          <p:nvPr/>
        </p:nvPicPr>
        <p:blipFill>
          <a:blip r:embed="rId3"/>
          <a:srcRect l="35038" t="27859" r="9838" b="5718"/>
          <a:stretch>
            <a:fillRect/>
          </a:stretch>
        </p:blipFill>
        <p:spPr>
          <a:xfrm>
            <a:off x="2699792" y="966326"/>
            <a:ext cx="1616180" cy="1454562"/>
          </a:xfrm>
          <a:prstGeom prst="rect">
            <a:avLst/>
          </a:prstGeom>
        </p:spPr>
      </p:pic>
      <p:pic>
        <p:nvPicPr>
          <p:cNvPr id="6" name="Picture 5" descr="IMG_0415.JPG"/>
          <p:cNvPicPr>
            <a:picLocks noChangeAspect="1"/>
          </p:cNvPicPr>
          <p:nvPr/>
        </p:nvPicPr>
        <p:blipFill>
          <a:blip r:embed="rId4"/>
          <a:srcRect l="27950" t="22588" r="16138" b="6773"/>
          <a:stretch>
            <a:fillRect/>
          </a:stretch>
        </p:blipFill>
        <p:spPr>
          <a:xfrm>
            <a:off x="5076056" y="980728"/>
            <a:ext cx="1526140" cy="1440160"/>
          </a:xfrm>
          <a:prstGeom prst="rect">
            <a:avLst/>
          </a:prstGeom>
        </p:spPr>
      </p:pic>
      <p:pic>
        <p:nvPicPr>
          <p:cNvPr id="7" name="Picture 6" descr="IMG_0416.JPG"/>
          <p:cNvPicPr>
            <a:picLocks noChangeAspect="1"/>
          </p:cNvPicPr>
          <p:nvPr/>
        </p:nvPicPr>
        <p:blipFill>
          <a:blip r:embed="rId5"/>
          <a:srcRect l="26375" t="25751" r="18500" b="6773"/>
          <a:stretch>
            <a:fillRect/>
          </a:stretch>
        </p:blipFill>
        <p:spPr>
          <a:xfrm>
            <a:off x="7236296" y="980728"/>
            <a:ext cx="1575175" cy="1440160"/>
          </a:xfrm>
          <a:prstGeom prst="rect">
            <a:avLst/>
          </a:prstGeom>
        </p:spPr>
      </p:pic>
      <p:pic>
        <p:nvPicPr>
          <p:cNvPr id="8" name="Picture 7" descr="IMG_0417.JPG"/>
          <p:cNvPicPr>
            <a:picLocks noChangeAspect="1"/>
          </p:cNvPicPr>
          <p:nvPr/>
        </p:nvPicPr>
        <p:blipFill>
          <a:blip r:embed="rId6"/>
          <a:srcRect l="20863" t="22588" r="17713" b="4664"/>
          <a:stretch>
            <a:fillRect/>
          </a:stretch>
        </p:blipFill>
        <p:spPr>
          <a:xfrm>
            <a:off x="683568" y="3645024"/>
            <a:ext cx="1656184" cy="1465086"/>
          </a:xfrm>
          <a:prstGeom prst="rect">
            <a:avLst/>
          </a:prstGeom>
        </p:spPr>
      </p:pic>
      <p:pic>
        <p:nvPicPr>
          <p:cNvPr id="9" name="Picture 8" descr="IMG_0418.JPG"/>
          <p:cNvPicPr>
            <a:picLocks noChangeAspect="1"/>
          </p:cNvPicPr>
          <p:nvPr/>
        </p:nvPicPr>
        <p:blipFill>
          <a:blip r:embed="rId7"/>
          <a:srcRect l="25588" t="5718" r="13775" b="-207"/>
          <a:stretch>
            <a:fillRect/>
          </a:stretch>
        </p:blipFill>
        <p:spPr>
          <a:xfrm>
            <a:off x="2915816" y="3645024"/>
            <a:ext cx="1422971" cy="1656184"/>
          </a:xfrm>
          <a:prstGeom prst="rect">
            <a:avLst/>
          </a:prstGeom>
        </p:spPr>
      </p:pic>
      <p:pic>
        <p:nvPicPr>
          <p:cNvPr id="10" name="Picture 9" descr="IMG_0420.JPG"/>
          <p:cNvPicPr>
            <a:picLocks noChangeAspect="1"/>
          </p:cNvPicPr>
          <p:nvPr/>
        </p:nvPicPr>
        <p:blipFill>
          <a:blip r:embed="rId8"/>
          <a:srcRect l="27950" r="20075" b="4664"/>
          <a:stretch>
            <a:fillRect/>
          </a:stretch>
        </p:blipFill>
        <p:spPr>
          <a:xfrm>
            <a:off x="5148064" y="3645024"/>
            <a:ext cx="1208843" cy="1656184"/>
          </a:xfrm>
          <a:prstGeom prst="rect">
            <a:avLst/>
          </a:prstGeom>
        </p:spPr>
      </p:pic>
      <p:pic>
        <p:nvPicPr>
          <p:cNvPr id="11" name="Picture 10" descr="IMG_0421.JPG"/>
          <p:cNvPicPr>
            <a:picLocks noChangeAspect="1"/>
          </p:cNvPicPr>
          <p:nvPr/>
        </p:nvPicPr>
        <p:blipFill>
          <a:blip r:embed="rId9"/>
          <a:srcRect l="35038" t="27859" r="27950" b="28914"/>
          <a:stretch>
            <a:fillRect/>
          </a:stretch>
        </p:blipFill>
        <p:spPr>
          <a:xfrm>
            <a:off x="6876256" y="3789040"/>
            <a:ext cx="1403278" cy="1224136"/>
          </a:xfrm>
          <a:prstGeom prst="rect">
            <a:avLst/>
          </a:prstGeom>
        </p:spPr>
      </p:pic>
      <p:sp>
        <p:nvSpPr>
          <p:cNvPr id="12" name="TextBox 11"/>
          <p:cNvSpPr txBox="1"/>
          <p:nvPr/>
        </p:nvSpPr>
        <p:spPr>
          <a:xfrm>
            <a:off x="1043608" y="2564904"/>
            <a:ext cx="720080" cy="400110"/>
          </a:xfrm>
          <a:prstGeom prst="rect">
            <a:avLst/>
          </a:prstGeom>
          <a:noFill/>
        </p:spPr>
        <p:txBody>
          <a:bodyPr wrap="square" rtlCol="0">
            <a:spAutoFit/>
          </a:bodyPr>
          <a:lstStyle/>
          <a:p>
            <a:pPr>
              <a:buNone/>
            </a:pPr>
            <a:r>
              <a:rPr lang="en-US" dirty="0" smtClean="0"/>
              <a:t>Zero</a:t>
            </a:r>
            <a:endParaRPr lang="en-US" dirty="0"/>
          </a:p>
        </p:txBody>
      </p:sp>
      <p:sp>
        <p:nvSpPr>
          <p:cNvPr id="13" name="TextBox 12"/>
          <p:cNvSpPr txBox="1"/>
          <p:nvPr/>
        </p:nvSpPr>
        <p:spPr>
          <a:xfrm>
            <a:off x="3131840" y="2564904"/>
            <a:ext cx="504056" cy="400110"/>
          </a:xfrm>
          <a:prstGeom prst="rect">
            <a:avLst/>
          </a:prstGeom>
          <a:noFill/>
        </p:spPr>
        <p:txBody>
          <a:bodyPr wrap="square" rtlCol="0">
            <a:spAutoFit/>
          </a:bodyPr>
          <a:lstStyle/>
          <a:p>
            <a:pPr>
              <a:buNone/>
            </a:pPr>
            <a:r>
              <a:rPr lang="en-US" dirty="0" smtClean="0"/>
              <a:t>1</a:t>
            </a:r>
            <a:endParaRPr lang="en-US" dirty="0"/>
          </a:p>
        </p:txBody>
      </p:sp>
      <p:sp>
        <p:nvSpPr>
          <p:cNvPr id="14" name="TextBox 13"/>
          <p:cNvSpPr txBox="1"/>
          <p:nvPr/>
        </p:nvSpPr>
        <p:spPr>
          <a:xfrm>
            <a:off x="5076056" y="2564904"/>
            <a:ext cx="864096" cy="400110"/>
          </a:xfrm>
          <a:prstGeom prst="rect">
            <a:avLst/>
          </a:prstGeom>
          <a:noFill/>
        </p:spPr>
        <p:txBody>
          <a:bodyPr wrap="square" rtlCol="0">
            <a:spAutoFit/>
          </a:bodyPr>
          <a:lstStyle/>
          <a:p>
            <a:pPr>
              <a:buNone/>
            </a:pPr>
            <a:r>
              <a:rPr lang="en-US" dirty="0" smtClean="0"/>
              <a:t>2</a:t>
            </a:r>
            <a:endParaRPr lang="en-US" dirty="0"/>
          </a:p>
        </p:txBody>
      </p:sp>
      <p:sp>
        <p:nvSpPr>
          <p:cNvPr id="15" name="TextBox 14"/>
          <p:cNvSpPr txBox="1"/>
          <p:nvPr/>
        </p:nvSpPr>
        <p:spPr>
          <a:xfrm>
            <a:off x="7524328" y="2564904"/>
            <a:ext cx="792088" cy="400110"/>
          </a:xfrm>
          <a:prstGeom prst="rect">
            <a:avLst/>
          </a:prstGeom>
          <a:noFill/>
        </p:spPr>
        <p:txBody>
          <a:bodyPr wrap="square" rtlCol="0">
            <a:spAutoFit/>
          </a:bodyPr>
          <a:lstStyle/>
          <a:p>
            <a:pPr>
              <a:buNone/>
            </a:pPr>
            <a:r>
              <a:rPr lang="en-US" dirty="0" smtClean="0"/>
              <a:t>3</a:t>
            </a:r>
            <a:endParaRPr lang="en-US" dirty="0"/>
          </a:p>
        </p:txBody>
      </p:sp>
      <p:sp>
        <p:nvSpPr>
          <p:cNvPr id="16" name="TextBox 15"/>
          <p:cNvSpPr txBox="1"/>
          <p:nvPr/>
        </p:nvSpPr>
        <p:spPr>
          <a:xfrm>
            <a:off x="1259632" y="5445224"/>
            <a:ext cx="864096" cy="400110"/>
          </a:xfrm>
          <a:prstGeom prst="rect">
            <a:avLst/>
          </a:prstGeom>
          <a:noFill/>
        </p:spPr>
        <p:txBody>
          <a:bodyPr wrap="square" rtlCol="0">
            <a:spAutoFit/>
          </a:bodyPr>
          <a:lstStyle/>
          <a:p>
            <a:pPr>
              <a:buNone/>
            </a:pPr>
            <a:r>
              <a:rPr lang="en-US" dirty="0" smtClean="0"/>
              <a:t>5</a:t>
            </a:r>
            <a:endParaRPr lang="en-US" dirty="0"/>
          </a:p>
        </p:txBody>
      </p:sp>
      <p:sp>
        <p:nvSpPr>
          <p:cNvPr id="17" name="TextBox 16"/>
          <p:cNvSpPr txBox="1"/>
          <p:nvPr/>
        </p:nvSpPr>
        <p:spPr>
          <a:xfrm>
            <a:off x="3347864" y="5445224"/>
            <a:ext cx="792088" cy="400110"/>
          </a:xfrm>
          <a:prstGeom prst="rect">
            <a:avLst/>
          </a:prstGeom>
          <a:noFill/>
        </p:spPr>
        <p:txBody>
          <a:bodyPr wrap="square" rtlCol="0">
            <a:spAutoFit/>
          </a:bodyPr>
          <a:lstStyle/>
          <a:p>
            <a:pPr>
              <a:buNone/>
            </a:pPr>
            <a:r>
              <a:rPr lang="en-US" dirty="0" smtClean="0"/>
              <a:t>8</a:t>
            </a:r>
            <a:endParaRPr lang="en-US" dirty="0"/>
          </a:p>
        </p:txBody>
      </p:sp>
      <p:sp>
        <p:nvSpPr>
          <p:cNvPr id="18" name="TextBox 17"/>
          <p:cNvSpPr txBox="1"/>
          <p:nvPr/>
        </p:nvSpPr>
        <p:spPr>
          <a:xfrm>
            <a:off x="5508104" y="5445224"/>
            <a:ext cx="864096" cy="400110"/>
          </a:xfrm>
          <a:prstGeom prst="rect">
            <a:avLst/>
          </a:prstGeom>
          <a:noFill/>
        </p:spPr>
        <p:txBody>
          <a:bodyPr wrap="square" rtlCol="0">
            <a:spAutoFit/>
          </a:bodyPr>
          <a:lstStyle/>
          <a:p>
            <a:pPr>
              <a:buNone/>
            </a:pPr>
            <a:r>
              <a:rPr lang="en-US" dirty="0" smtClean="0"/>
              <a:t>10</a:t>
            </a:r>
            <a:endParaRPr lang="en-US" dirty="0"/>
          </a:p>
        </p:txBody>
      </p:sp>
      <p:sp>
        <p:nvSpPr>
          <p:cNvPr id="19" name="TextBox 18"/>
          <p:cNvSpPr txBox="1"/>
          <p:nvPr/>
        </p:nvSpPr>
        <p:spPr>
          <a:xfrm>
            <a:off x="7092280" y="5445224"/>
            <a:ext cx="1008112" cy="707886"/>
          </a:xfrm>
          <a:prstGeom prst="rect">
            <a:avLst/>
          </a:prstGeom>
          <a:noFill/>
        </p:spPr>
        <p:txBody>
          <a:bodyPr wrap="square" rtlCol="0">
            <a:spAutoFit/>
          </a:bodyPr>
          <a:lstStyle/>
          <a:p>
            <a:pPr>
              <a:buNone/>
            </a:pPr>
            <a:r>
              <a:rPr lang="en-US" dirty="0" smtClean="0"/>
              <a:t>Don’t know</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3" name="Content Placeholder 2"/>
          <p:cNvSpPr>
            <a:spLocks noGrp="1"/>
          </p:cNvSpPr>
          <p:nvPr>
            <p:ph idx="1"/>
          </p:nvPr>
        </p:nvSpPr>
        <p:spPr/>
        <p:txBody>
          <a:bodyPr/>
          <a:lstStyle/>
          <a:p>
            <a:r>
              <a:rPr lang="en-US" dirty="0" smtClean="0"/>
              <a:t>10 </a:t>
            </a:r>
            <a:r>
              <a:rPr lang="en-US" dirty="0"/>
              <a:t>often means “too big” or “too many unknowns”</a:t>
            </a:r>
          </a:p>
          <a:p>
            <a:pPr lvl="1"/>
            <a:r>
              <a:rPr lang="en-US" dirty="0"/>
              <a:t>Discuss the unknowns</a:t>
            </a:r>
          </a:p>
          <a:p>
            <a:pPr lvl="1"/>
            <a:r>
              <a:rPr lang="en-US" dirty="0"/>
              <a:t>Individuals without much knowledge can abstain</a:t>
            </a:r>
          </a:p>
          <a:p>
            <a:pPr lvl="1"/>
            <a:r>
              <a:rPr lang="en-US" dirty="0"/>
              <a:t>Re-throw</a:t>
            </a:r>
          </a:p>
          <a:p>
            <a:endParaRPr lang="en-US" dirty="0"/>
          </a:p>
          <a:p>
            <a:endParaRPr lang="en-US" dirty="0"/>
          </a:p>
          <a:p>
            <a:endParaRPr lang="en-US" dirty="0"/>
          </a:p>
        </p:txBody>
      </p:sp>
      <p:pic>
        <p:nvPicPr>
          <p:cNvPr id="6" name="Picture 5" descr="IMG_0420.JPG"/>
          <p:cNvPicPr>
            <a:picLocks noChangeAspect="1"/>
          </p:cNvPicPr>
          <p:nvPr/>
        </p:nvPicPr>
        <p:blipFill>
          <a:blip r:embed="rId3"/>
          <a:srcRect l="27950" r="20075" b="4664"/>
          <a:stretch>
            <a:fillRect/>
          </a:stretch>
        </p:blipFill>
        <p:spPr>
          <a:xfrm>
            <a:off x="6876256" y="4653136"/>
            <a:ext cx="1208843" cy="1656184"/>
          </a:xfrm>
          <a:prstGeom prst="rect">
            <a:avLst/>
          </a:prstGeom>
        </p:spPr>
      </p:pic>
    </p:spTree>
    <p:extLst>
      <p:ext uri="{BB962C8B-B14F-4D97-AF65-F5344CB8AC3E}">
        <p14:creationId xmlns:p14="http://schemas.microsoft.com/office/powerpoint/2010/main" val="18686515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dirty="0" smtClean="0"/>
              <a:t>Agile Estimation: Thrown Estimates</a:t>
            </a:r>
            <a:endParaRPr lang="en-US" dirty="0"/>
          </a:p>
        </p:txBody>
      </p:sp>
      <p:sp>
        <p:nvSpPr>
          <p:cNvPr id="2" name="Content Placeholder 1"/>
          <p:cNvSpPr>
            <a:spLocks noGrp="1"/>
          </p:cNvSpPr>
          <p:nvPr>
            <p:ph idx="1"/>
          </p:nvPr>
        </p:nvSpPr>
        <p:spPr/>
        <p:txBody>
          <a:bodyPr/>
          <a:lstStyle/>
          <a:p>
            <a:r>
              <a:rPr lang="en-US" dirty="0"/>
              <a:t>Discuss only if there is disagreement</a:t>
            </a:r>
          </a:p>
          <a:p>
            <a:pPr lvl="1"/>
            <a:r>
              <a:rPr lang="en-US" dirty="0" smtClean="0"/>
              <a:t>If </a:t>
            </a:r>
            <a:r>
              <a:rPr lang="en-US" dirty="0"/>
              <a:t>everyone agrees, then there is no need to discuss</a:t>
            </a:r>
          </a:p>
          <a:p>
            <a:pPr lvl="1"/>
            <a:r>
              <a:rPr lang="en-US" dirty="0"/>
              <a:t>Discuss the </a:t>
            </a:r>
            <a:r>
              <a:rPr lang="en-US" dirty="0" smtClean="0"/>
              <a:t>unknowns – “Why do you think it’s a…”</a:t>
            </a:r>
            <a:endParaRPr lang="en-US" dirty="0"/>
          </a:p>
          <a:p>
            <a:pPr lvl="1"/>
            <a:r>
              <a:rPr lang="en-US" dirty="0"/>
              <a:t>Don’t try to convince people to change</a:t>
            </a:r>
          </a:p>
          <a:p>
            <a:pPr lvl="1"/>
            <a:r>
              <a:rPr lang="en-US" dirty="0"/>
              <a:t>Re-throw </a:t>
            </a:r>
          </a:p>
          <a:p>
            <a:endParaRPr lang="en-US" dirty="0"/>
          </a:p>
          <a:p>
            <a:endParaRPr lang="en-US" dirty="0"/>
          </a:p>
          <a:p>
            <a:endParaRPr lang="en-US" dirty="0"/>
          </a:p>
        </p:txBody>
      </p:sp>
    </p:spTree>
    <p:extLst>
      <p:ext uri="{BB962C8B-B14F-4D97-AF65-F5344CB8AC3E}">
        <p14:creationId xmlns:p14="http://schemas.microsoft.com/office/powerpoint/2010/main" val="934254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Relative Sizing</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8309689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0386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story15</a:t>
            </a:r>
          </a:p>
        </p:txBody>
      </p:sp>
      <p:sp>
        <p:nvSpPr>
          <p:cNvPr id="7" name="Rounded Rectangle 6"/>
          <p:cNvSpPr/>
          <p:nvPr/>
        </p:nvSpPr>
        <p:spPr bwMode="auto">
          <a:xfrm>
            <a:off x="40386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Story14</a:t>
            </a:r>
          </a:p>
        </p:txBody>
      </p:sp>
      <p:sp>
        <p:nvSpPr>
          <p:cNvPr id="8" name="Rounded Rectangle 7"/>
          <p:cNvSpPr/>
          <p:nvPr/>
        </p:nvSpPr>
        <p:spPr bwMode="auto">
          <a:xfrm>
            <a:off x="40386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story13</a:t>
            </a:r>
          </a:p>
        </p:txBody>
      </p:sp>
      <p:sp>
        <p:nvSpPr>
          <p:cNvPr id="9" name="Rounded Rectangle 8"/>
          <p:cNvSpPr/>
          <p:nvPr/>
        </p:nvSpPr>
        <p:spPr bwMode="auto">
          <a:xfrm>
            <a:off x="40386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story12</a:t>
            </a:r>
          </a:p>
        </p:txBody>
      </p:sp>
      <p:sp>
        <p:nvSpPr>
          <p:cNvPr id="10" name="Rounded Rectangle 9"/>
          <p:cNvSpPr/>
          <p:nvPr/>
        </p:nvSpPr>
        <p:spPr bwMode="auto">
          <a:xfrm>
            <a:off x="40386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story11</a:t>
            </a:r>
          </a:p>
        </p:txBody>
      </p:sp>
      <p:sp>
        <p:nvSpPr>
          <p:cNvPr id="11" name="Rounded Rectangle 10"/>
          <p:cNvSpPr/>
          <p:nvPr/>
        </p:nvSpPr>
        <p:spPr bwMode="auto">
          <a:xfrm>
            <a:off x="57150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story10</a:t>
            </a:r>
          </a:p>
        </p:txBody>
      </p:sp>
      <p:sp>
        <p:nvSpPr>
          <p:cNvPr id="12" name="Rounded Rectangle 11"/>
          <p:cNvSpPr/>
          <p:nvPr/>
        </p:nvSpPr>
        <p:spPr bwMode="auto">
          <a:xfrm>
            <a:off x="57150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story9</a:t>
            </a:r>
          </a:p>
        </p:txBody>
      </p:sp>
      <p:sp>
        <p:nvSpPr>
          <p:cNvPr id="13" name="Rounded Rectangle 12"/>
          <p:cNvSpPr/>
          <p:nvPr/>
        </p:nvSpPr>
        <p:spPr bwMode="auto">
          <a:xfrm>
            <a:off x="57150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story8</a:t>
            </a:r>
          </a:p>
        </p:txBody>
      </p:sp>
      <p:sp>
        <p:nvSpPr>
          <p:cNvPr id="14" name="Rounded Rectangle 13"/>
          <p:cNvSpPr/>
          <p:nvPr/>
        </p:nvSpPr>
        <p:spPr bwMode="auto">
          <a:xfrm>
            <a:off x="57150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story7</a:t>
            </a:r>
          </a:p>
        </p:txBody>
      </p:sp>
      <p:sp>
        <p:nvSpPr>
          <p:cNvPr id="15" name="Rounded Rectangle 14"/>
          <p:cNvSpPr/>
          <p:nvPr/>
        </p:nvSpPr>
        <p:spPr bwMode="auto">
          <a:xfrm>
            <a:off x="57150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story6</a:t>
            </a:r>
          </a:p>
        </p:txBody>
      </p:sp>
      <p:sp>
        <p:nvSpPr>
          <p:cNvPr id="16" name="Rounded Rectangle 15"/>
          <p:cNvSpPr/>
          <p:nvPr/>
        </p:nvSpPr>
        <p:spPr bwMode="auto">
          <a:xfrm>
            <a:off x="73914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story5</a:t>
            </a:r>
          </a:p>
        </p:txBody>
      </p:sp>
      <p:sp>
        <p:nvSpPr>
          <p:cNvPr id="17" name="Rounded Rectangle 16"/>
          <p:cNvSpPr/>
          <p:nvPr/>
        </p:nvSpPr>
        <p:spPr bwMode="auto">
          <a:xfrm>
            <a:off x="73914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story4</a:t>
            </a:r>
          </a:p>
        </p:txBody>
      </p:sp>
      <p:sp>
        <p:nvSpPr>
          <p:cNvPr id="18" name="Rounded Rectangle 17"/>
          <p:cNvSpPr/>
          <p:nvPr/>
        </p:nvSpPr>
        <p:spPr bwMode="auto">
          <a:xfrm>
            <a:off x="73914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story3</a:t>
            </a:r>
          </a:p>
        </p:txBody>
      </p:sp>
      <p:sp>
        <p:nvSpPr>
          <p:cNvPr id="19" name="Rounded Rectangle 18"/>
          <p:cNvSpPr/>
          <p:nvPr/>
        </p:nvSpPr>
        <p:spPr bwMode="auto">
          <a:xfrm>
            <a:off x="73914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story2</a:t>
            </a:r>
          </a:p>
        </p:txBody>
      </p:sp>
      <p:sp>
        <p:nvSpPr>
          <p:cNvPr id="20" name="Rounded Rectangle 19"/>
          <p:cNvSpPr/>
          <p:nvPr/>
        </p:nvSpPr>
        <p:spPr bwMode="auto">
          <a:xfrm>
            <a:off x="73914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a:t>
            </a:r>
          </a:p>
        </p:txBody>
      </p:sp>
      <p:sp>
        <p:nvSpPr>
          <p:cNvPr id="21" name="TextBox 20"/>
          <p:cNvSpPr txBox="1"/>
          <p:nvPr/>
        </p:nvSpPr>
        <p:spPr>
          <a:xfrm>
            <a:off x="1981200" y="3581400"/>
            <a:ext cx="840394" cy="400110"/>
          </a:xfrm>
          <a:prstGeom prst="rect">
            <a:avLst/>
          </a:prstGeom>
          <a:noFill/>
          <a:ln>
            <a:solidFill>
              <a:srgbClr val="000000"/>
            </a:solidFill>
          </a:ln>
        </p:spPr>
        <p:txBody>
          <a:bodyPr wrap="none" rtlCol="0">
            <a:spAutoFit/>
          </a:bodyPr>
          <a:lstStyle/>
          <a:p>
            <a:pPr algn="ctr">
              <a:buNone/>
            </a:pPr>
            <a:r>
              <a:rPr lang="en-US" dirty="0" err="1" smtClean="0"/>
              <a:t>Est</a:t>
            </a:r>
            <a:r>
              <a:rPr lang="en-US" dirty="0" smtClean="0"/>
              <a:t>: 1</a:t>
            </a:r>
            <a:endParaRPr lang="en-US" dirty="0"/>
          </a:p>
        </p:txBody>
      </p:sp>
    </p:spTree>
    <p:extLst>
      <p:ext uri="{BB962C8B-B14F-4D97-AF65-F5344CB8AC3E}">
        <p14:creationId xmlns:p14="http://schemas.microsoft.com/office/powerpoint/2010/main" val="191807195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1" nodeType="clickEffect">
                                  <p:stCondLst>
                                    <p:cond delay="0"/>
                                  </p:stCondLst>
                                  <p:childTnLst>
                                    <p:animMotion origin="layout" path="M -1.71965E-7 5.50406E-6 C -0.21487 -0.14321 -0.42973 -0.28643 -0.5178 -0.30613 C -0.60587 -0.32583 -0.53708 -0.14553 -0.5284 -0.11795 C -0.51971 -0.09037 -0.49244 -0.1154 -0.46517 -0.14043 " pathEditMode="relative" ptsTypes="aaaA">
                                      <p:cBhvr>
                                        <p:cTn id="67" dur="2000" fill="hold"/>
                                        <p:tgtEl>
                                          <p:spTgt spid="12"/>
                                        </p:tgtEl>
                                        <p:attrNameLst>
                                          <p:attrName>ppt_x</p:attrName>
                                          <p:attrName>ppt_y</p:attrName>
                                        </p:attrNameLst>
                                      </p:cBhvr>
                                    </p:animMotion>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2" grpId="1"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0386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story15</a:t>
            </a:r>
          </a:p>
        </p:txBody>
      </p:sp>
      <p:sp>
        <p:nvSpPr>
          <p:cNvPr id="7" name="Rounded Rectangle 6"/>
          <p:cNvSpPr/>
          <p:nvPr/>
        </p:nvSpPr>
        <p:spPr bwMode="auto">
          <a:xfrm>
            <a:off x="40386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Story14</a:t>
            </a:r>
          </a:p>
        </p:txBody>
      </p:sp>
      <p:sp>
        <p:nvSpPr>
          <p:cNvPr id="8" name="Rounded Rectangle 7"/>
          <p:cNvSpPr/>
          <p:nvPr/>
        </p:nvSpPr>
        <p:spPr bwMode="auto">
          <a:xfrm>
            <a:off x="40386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story13</a:t>
            </a:r>
          </a:p>
        </p:txBody>
      </p:sp>
      <p:sp>
        <p:nvSpPr>
          <p:cNvPr id="9" name="Rounded Rectangle 8"/>
          <p:cNvSpPr/>
          <p:nvPr/>
        </p:nvSpPr>
        <p:spPr bwMode="auto">
          <a:xfrm>
            <a:off x="40386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story12</a:t>
            </a:r>
          </a:p>
        </p:txBody>
      </p:sp>
      <p:sp>
        <p:nvSpPr>
          <p:cNvPr id="10" name="Rounded Rectangle 9"/>
          <p:cNvSpPr/>
          <p:nvPr/>
        </p:nvSpPr>
        <p:spPr bwMode="auto">
          <a:xfrm>
            <a:off x="40386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story11</a:t>
            </a:r>
          </a:p>
        </p:txBody>
      </p:sp>
      <p:sp>
        <p:nvSpPr>
          <p:cNvPr id="11" name="Rounded Rectangle 10"/>
          <p:cNvSpPr/>
          <p:nvPr/>
        </p:nvSpPr>
        <p:spPr bwMode="auto">
          <a:xfrm>
            <a:off x="57150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story10</a:t>
            </a:r>
          </a:p>
        </p:txBody>
      </p:sp>
      <p:sp>
        <p:nvSpPr>
          <p:cNvPr id="12" name="Rounded Rectangle 11"/>
          <p:cNvSpPr/>
          <p:nvPr/>
        </p:nvSpPr>
        <p:spPr bwMode="auto">
          <a:xfrm>
            <a:off x="57150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story9</a:t>
            </a:r>
          </a:p>
        </p:txBody>
      </p:sp>
      <p:sp>
        <p:nvSpPr>
          <p:cNvPr id="13" name="Rounded Rectangle 12"/>
          <p:cNvSpPr/>
          <p:nvPr/>
        </p:nvSpPr>
        <p:spPr bwMode="auto">
          <a:xfrm>
            <a:off x="57150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story8</a:t>
            </a:r>
          </a:p>
        </p:txBody>
      </p:sp>
      <p:sp>
        <p:nvSpPr>
          <p:cNvPr id="14" name="Rounded Rectangle 13"/>
          <p:cNvSpPr/>
          <p:nvPr/>
        </p:nvSpPr>
        <p:spPr bwMode="auto">
          <a:xfrm>
            <a:off x="57150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story7</a:t>
            </a:r>
          </a:p>
        </p:txBody>
      </p:sp>
      <p:sp>
        <p:nvSpPr>
          <p:cNvPr id="15" name="Rounded Rectangle 14"/>
          <p:cNvSpPr/>
          <p:nvPr/>
        </p:nvSpPr>
        <p:spPr bwMode="auto">
          <a:xfrm>
            <a:off x="57150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story6</a:t>
            </a:r>
          </a:p>
        </p:txBody>
      </p:sp>
      <p:sp>
        <p:nvSpPr>
          <p:cNvPr id="16" name="Rounded Rectangle 15"/>
          <p:cNvSpPr/>
          <p:nvPr/>
        </p:nvSpPr>
        <p:spPr bwMode="auto">
          <a:xfrm>
            <a:off x="7391400" y="47244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story5</a:t>
            </a:r>
          </a:p>
        </p:txBody>
      </p:sp>
      <p:sp>
        <p:nvSpPr>
          <p:cNvPr id="17" name="Rounded Rectangle 16"/>
          <p:cNvSpPr/>
          <p:nvPr/>
        </p:nvSpPr>
        <p:spPr bwMode="auto">
          <a:xfrm>
            <a:off x="7391400" y="36576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story4</a:t>
            </a:r>
          </a:p>
        </p:txBody>
      </p:sp>
      <p:sp>
        <p:nvSpPr>
          <p:cNvPr id="18" name="Rounded Rectangle 17"/>
          <p:cNvSpPr/>
          <p:nvPr/>
        </p:nvSpPr>
        <p:spPr bwMode="auto">
          <a:xfrm>
            <a:off x="7391400" y="2590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story3</a:t>
            </a:r>
          </a:p>
        </p:txBody>
      </p:sp>
      <p:sp>
        <p:nvSpPr>
          <p:cNvPr id="19" name="Rounded Rectangle 18"/>
          <p:cNvSpPr/>
          <p:nvPr/>
        </p:nvSpPr>
        <p:spPr bwMode="auto">
          <a:xfrm>
            <a:off x="7391400" y="1524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story2</a:t>
            </a:r>
          </a:p>
        </p:txBody>
      </p:sp>
      <p:sp>
        <p:nvSpPr>
          <p:cNvPr id="20" name="Rounded Rectangle 19"/>
          <p:cNvSpPr/>
          <p:nvPr/>
        </p:nvSpPr>
        <p:spPr bwMode="auto">
          <a:xfrm>
            <a:off x="7391400" y="457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rgbClr val="292929"/>
                </a:solidFill>
                <a:effectLst/>
                <a:latin typeface="Arial" charset="0"/>
                <a:cs typeface="Arial" charset="0"/>
              </a:rPr>
              <a:t>story1</a:t>
            </a:r>
          </a:p>
        </p:txBody>
      </p:sp>
    </p:spTree>
    <p:extLst>
      <p:ext uri="{BB962C8B-B14F-4D97-AF65-F5344CB8AC3E}">
        <p14:creationId xmlns:p14="http://schemas.microsoft.com/office/powerpoint/2010/main" val="2249218658"/>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3.48619E-6 8.00695E-6 L -0.5753 0.22248 " pathEditMode="relative" ptsTypes="AA">
                                      <p:cBhvr>
                                        <p:cTn id="6" dur="500" fill="hold"/>
                                        <p:tgtEl>
                                          <p:spTgt spid="12"/>
                                        </p:tgtEl>
                                        <p:attrNameLst>
                                          <p:attrName>ppt_x</p:attrName>
                                          <p:attrName>ppt_y</p:attrName>
                                        </p:attrNameLst>
                                      </p:cBhvr>
                                    </p:animMotion>
                                  </p:childTnLst>
                                </p:cTn>
                              </p:par>
                            </p:childTnLst>
                          </p:cTn>
                        </p:par>
                        <p:par>
                          <p:cTn id="7" fill="hold">
                            <p:stCondLst>
                              <p:cond delay="500"/>
                            </p:stCondLst>
                            <p:childTnLst>
                              <p:par>
                                <p:cTn id="8" presetID="0" presetClass="path" presetSubtype="0" accel="50000" decel="50000" fill="hold" grpId="0" nodeType="afterEffect">
                                  <p:stCondLst>
                                    <p:cond delay="0"/>
                                  </p:stCondLst>
                                  <p:childTnLst>
                                    <p:animMotion origin="layout" path="M 1.16206E-6 4.02086E-6 L -0.39187 0.38934 " pathEditMode="relative" ptsTypes="AA">
                                      <p:cBhvr>
                                        <p:cTn id="9" dur="500" fill="hold"/>
                                        <p:tgtEl>
                                          <p:spTgt spid="9"/>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grpId="0" nodeType="afterEffect">
                                  <p:stCondLst>
                                    <p:cond delay="0"/>
                                  </p:stCondLst>
                                  <p:childTnLst>
                                    <p:animMotion origin="layout" path="M 3.48619E-6 -1.99305E-6 L -0.58364 0.13349 " pathEditMode="relative" ptsTypes="AA">
                                      <p:cBhvr>
                                        <p:cTn id="12" dur="500" fill="hold"/>
                                        <p:tgtEl>
                                          <p:spTgt spid="15"/>
                                        </p:tgtEl>
                                        <p:attrNameLst>
                                          <p:attrName>ppt_x</p:attrName>
                                          <p:attrName>ppt_y</p:attrName>
                                        </p:attrNameLst>
                                      </p:cBhvr>
                                    </p:animMotion>
                                  </p:childTnLst>
                                </p:cTn>
                              </p:par>
                            </p:childTnLst>
                          </p:cTn>
                        </p:par>
                        <p:par>
                          <p:cTn id="13" fill="hold">
                            <p:stCondLst>
                              <p:cond delay="1500"/>
                            </p:stCondLst>
                            <p:childTnLst>
                              <p:par>
                                <p:cTn id="14" presetID="0" presetClass="path" presetSubtype="0" accel="50000" decel="50000" fill="hold" grpId="0" nodeType="afterEffect">
                                  <p:stCondLst>
                                    <p:cond delay="0"/>
                                  </p:stCondLst>
                                  <p:childTnLst>
                                    <p:animMotion origin="layout" path="M 3.48619E-6 -5.97914E-6 L -0.78374 -0.06675 " pathEditMode="relative" ptsTypes="AA">
                                      <p:cBhvr>
                                        <p:cTn id="15" dur="500" fill="hold"/>
                                        <p:tgtEl>
                                          <p:spTgt spid="18"/>
                                        </p:tgtEl>
                                        <p:attrNameLst>
                                          <p:attrName>ppt_x</p:attrName>
                                          <p:attrName>ppt_y</p:attrName>
                                        </p:attrNameLst>
                                      </p:cBhvr>
                                    </p:animMotion>
                                  </p:childTnLst>
                                </p:cTn>
                              </p:par>
                            </p:childTnLst>
                          </p:cTn>
                        </p:par>
                        <p:par>
                          <p:cTn id="16" fill="hold">
                            <p:stCondLst>
                              <p:cond delay="2000"/>
                            </p:stCondLst>
                            <p:childTnLst>
                              <p:par>
                                <p:cTn id="17" presetID="0" presetClass="path" presetSubtype="0" accel="50000" decel="50000" fill="hold" grpId="0" nodeType="afterEffect">
                                  <p:stCondLst>
                                    <p:cond delay="0"/>
                                  </p:stCondLst>
                                  <p:childTnLst>
                                    <p:animMotion origin="layout" path="M 1.16206E-6 -1.99305E-6 L -0.7754 -0.63407 " pathEditMode="relative" ptsTypes="AA">
                                      <p:cBhvr>
                                        <p:cTn id="18" dur="500" fill="hold"/>
                                        <p:tgtEl>
                                          <p:spTgt spid="16"/>
                                        </p:tgtEl>
                                        <p:attrNameLst>
                                          <p:attrName>ppt_x</p:attrName>
                                          <p:attrName>ppt_y</p:attrName>
                                        </p:attrNameLst>
                                      </p:cBhvr>
                                    </p:animMotion>
                                  </p:childTnLst>
                                </p:cTn>
                              </p:par>
                            </p:childTnLst>
                          </p:cTn>
                        </p:par>
                        <p:par>
                          <p:cTn id="19" fill="hold">
                            <p:stCondLst>
                              <p:cond delay="2500"/>
                            </p:stCondLst>
                            <p:childTnLst>
                              <p:par>
                                <p:cTn id="20" presetID="0" presetClass="path" presetSubtype="0" accel="50000" decel="50000" fill="hold" grpId="0" nodeType="afterEffect">
                                  <p:stCondLst>
                                    <p:cond delay="0"/>
                                  </p:stCondLst>
                                  <p:childTnLst>
                                    <p:animMotion origin="layout" path="M 3.48619E-6 1.99305E-6 L -0.40854 -0.24473 " pathEditMode="relative" ptsTypes="AA">
                                      <p:cBhvr>
                                        <p:cTn id="21" dur="500" fill="hold"/>
                                        <p:tgtEl>
                                          <p:spTgt spid="4"/>
                                        </p:tgtEl>
                                        <p:attrNameLst>
                                          <p:attrName>ppt_x</p:attrName>
                                          <p:attrName>ppt_y</p:attrName>
                                        </p:attrNameLst>
                                      </p:cBhvr>
                                    </p:animMotion>
                                  </p:childTnLst>
                                </p:cTn>
                              </p:par>
                            </p:childTnLst>
                          </p:cTn>
                        </p:par>
                        <p:par>
                          <p:cTn id="22" fill="hold">
                            <p:stCondLst>
                              <p:cond delay="3000"/>
                            </p:stCondLst>
                            <p:childTnLst>
                              <p:par>
                                <p:cTn id="23" presetID="0" presetClass="path" presetSubtype="0" accel="50000" decel="50000" fill="hold" grpId="0" nodeType="afterEffect">
                                  <p:stCondLst>
                                    <p:cond delay="0"/>
                                  </p:stCondLst>
                                  <p:childTnLst>
                                    <p:animMotion origin="layout" path="M 1.16206E-6 -1.99305E-6 L -0.40854 0.31147 " pathEditMode="relative" ptsTypes="AA">
                                      <p:cBhvr>
                                        <p:cTn id="24" dur="500" fill="hold"/>
                                        <p:tgtEl>
                                          <p:spTgt spid="10"/>
                                        </p:tgtEl>
                                        <p:attrNameLst>
                                          <p:attrName>ppt_x</p:attrName>
                                          <p:attrName>ppt_y</p:attrName>
                                        </p:attrNameLst>
                                      </p:cBhvr>
                                    </p:animMotion>
                                  </p:childTnLst>
                                </p:cTn>
                              </p:par>
                            </p:childTnLst>
                          </p:cTn>
                        </p:par>
                        <p:par>
                          <p:cTn id="25" fill="hold">
                            <p:stCondLst>
                              <p:cond delay="3500"/>
                            </p:stCondLst>
                            <p:childTnLst>
                              <p:par>
                                <p:cTn id="26" presetID="0" presetClass="path" presetSubtype="0" accel="50000" decel="50000" fill="hold" grpId="0" nodeType="afterEffect">
                                  <p:stCondLst>
                                    <p:cond delay="0"/>
                                  </p:stCondLst>
                                  <p:childTnLst>
                                    <p:animMotion origin="layout" path="M 1.16206E-6 -1.99305E-6 L -0.41688 -0.25585 " pathEditMode="relative" ptsTypes="AA">
                                      <p:cBhvr>
                                        <p:cTn id="27" dur="500" fill="hold"/>
                                        <p:tgtEl>
                                          <p:spTgt spid="8"/>
                                        </p:tgtEl>
                                        <p:attrNameLst>
                                          <p:attrName>ppt_x</p:attrName>
                                          <p:attrName>ppt_y</p:attrName>
                                        </p:attrNameLst>
                                      </p:cBhvr>
                                    </p:animMotion>
                                  </p:childTnLst>
                                </p:cTn>
                              </p:par>
                            </p:childTnLst>
                          </p:cTn>
                        </p:par>
                        <p:par>
                          <p:cTn id="28" fill="hold">
                            <p:stCondLst>
                              <p:cond delay="4000"/>
                            </p:stCondLst>
                            <p:childTnLst>
                              <p:par>
                                <p:cTn id="29" presetID="0" presetClass="path" presetSubtype="0" accel="50000" decel="50000" fill="hold" grpId="0" nodeType="afterEffect">
                                  <p:stCondLst>
                                    <p:cond delay="0"/>
                                  </p:stCondLst>
                                  <p:childTnLst>
                                    <p:animMotion origin="layout" path="M 6.51381E-6 -1.99305E-6 L -0.56695 0.44496 " pathEditMode="relative" ptsTypes="AA">
                                      <p:cBhvr>
                                        <p:cTn id="30" dur="500" fill="hold"/>
                                        <p:tgtEl>
                                          <p:spTgt spid="14"/>
                                        </p:tgtEl>
                                        <p:attrNameLst>
                                          <p:attrName>ppt_x</p:attrName>
                                          <p:attrName>ppt_y</p:attrName>
                                        </p:attrNameLst>
                                      </p:cBhvr>
                                    </p:animMotion>
                                  </p:childTnLst>
                                </p:cTn>
                              </p:par>
                            </p:childTnLst>
                          </p:cTn>
                        </p:par>
                        <p:par>
                          <p:cTn id="31" fill="hold">
                            <p:stCondLst>
                              <p:cond delay="4500"/>
                            </p:stCondLst>
                            <p:childTnLst>
                              <p:par>
                                <p:cTn id="32" presetID="0" presetClass="path" presetSubtype="0" accel="50000" decel="50000" fill="hold" grpId="0" nodeType="afterEffect">
                                  <p:stCondLst>
                                    <p:cond delay="0"/>
                                  </p:stCondLst>
                                  <p:childTnLst>
                                    <p:animMotion origin="layout" path="M 3.48619E-6 -1.99305E-6 L -0.80042 -0.22248 " pathEditMode="relative" ptsTypes="AA">
                                      <p:cBhvr>
                                        <p:cTn id="33" dur="500" fill="hold"/>
                                        <p:tgtEl>
                                          <p:spTgt spid="19"/>
                                        </p:tgtEl>
                                        <p:attrNameLst>
                                          <p:attrName>ppt_x</p:attrName>
                                          <p:attrName>ppt_y</p:attrName>
                                        </p:attrNameLst>
                                      </p:cBhvr>
                                    </p:animMotion>
                                  </p:childTnLst>
                                </p:cTn>
                              </p:par>
                            </p:childTnLst>
                          </p:cTn>
                        </p:par>
                        <p:par>
                          <p:cTn id="34" fill="hold">
                            <p:stCondLst>
                              <p:cond delay="5000"/>
                            </p:stCondLst>
                            <p:childTnLst>
                              <p:par>
                                <p:cTn id="35" presetID="0" presetClass="path" presetSubtype="0" accel="50000" decel="50000" fill="hold" grpId="0" nodeType="afterEffect">
                                  <p:stCondLst>
                                    <p:cond delay="0"/>
                                  </p:stCondLst>
                                  <p:childTnLst>
                                    <p:animMotion origin="layout" path="M 5.81032E-6 -1.99305E-6 L -0.61698 0.13349 " pathEditMode="relative" ptsTypes="AA">
                                      <p:cBhvr>
                                        <p:cTn id="36" dur="500" fill="hold"/>
                                        <p:tgtEl>
                                          <p:spTgt spid="13"/>
                                        </p:tgtEl>
                                        <p:attrNameLst>
                                          <p:attrName>ppt_x</p:attrName>
                                          <p:attrName>ppt_y</p:attrName>
                                        </p:attrNameLst>
                                      </p:cBhvr>
                                    </p:animMotion>
                                  </p:childTnLst>
                                </p:cTn>
                              </p:par>
                            </p:childTnLst>
                          </p:cTn>
                        </p:par>
                        <p:par>
                          <p:cTn id="37" fill="hold">
                            <p:stCondLst>
                              <p:cond delay="5500"/>
                            </p:stCondLst>
                            <p:childTnLst>
                              <p:par>
                                <p:cTn id="38" presetID="0" presetClass="path" presetSubtype="0" accel="50000" decel="50000" fill="hold" grpId="0" nodeType="afterEffect">
                                  <p:stCondLst>
                                    <p:cond delay="0"/>
                                  </p:stCondLst>
                                  <p:childTnLst>
                                    <p:animMotion origin="layout" path="M 3.48619E-6 1.99305E-6 L -0.80042 0.02225 " pathEditMode="relative" ptsTypes="AA">
                                      <p:cBhvr>
                                        <p:cTn id="39" dur="500" fill="hold"/>
                                        <p:tgtEl>
                                          <p:spTgt spid="17"/>
                                        </p:tgtEl>
                                        <p:attrNameLst>
                                          <p:attrName>ppt_x</p:attrName>
                                          <p:attrName>ppt_y</p:attrName>
                                        </p:attrNameLst>
                                      </p:cBhvr>
                                    </p:animMotion>
                                  </p:childTnLst>
                                </p:cTn>
                              </p:par>
                            </p:childTnLst>
                          </p:cTn>
                        </p:par>
                        <p:par>
                          <p:cTn id="40" fill="hold">
                            <p:stCondLst>
                              <p:cond delay="6000"/>
                            </p:stCondLst>
                            <p:childTnLst>
                              <p:par>
                                <p:cTn id="41" presetID="0" presetClass="path" presetSubtype="0" accel="50000" decel="50000" fill="hold" grpId="0" nodeType="afterEffect">
                                  <p:stCondLst>
                                    <p:cond delay="0"/>
                                  </p:stCondLst>
                                  <p:childTnLst>
                                    <p:animMotion origin="layout" path="M -1.16206E-6 -5.97914E-6 L -0.70036 0.01112 " pathEditMode="relative" ptsTypes="AA">
                                      <p:cBhvr>
                                        <p:cTn id="42" dur="500" fill="hold"/>
                                        <p:tgtEl>
                                          <p:spTgt spid="20"/>
                                        </p:tgtEl>
                                        <p:attrNameLst>
                                          <p:attrName>ppt_x</p:attrName>
                                          <p:attrName>ppt_y</p:attrName>
                                        </p:attrNameLst>
                                      </p:cBhvr>
                                    </p:animMotion>
                                  </p:childTnLst>
                                </p:cTn>
                              </p:par>
                            </p:childTnLst>
                          </p:cTn>
                        </p:par>
                        <p:par>
                          <p:cTn id="43" fill="hold">
                            <p:stCondLst>
                              <p:cond delay="6500"/>
                            </p:stCondLst>
                            <p:childTnLst>
                              <p:par>
                                <p:cTn id="44" presetID="0" presetClass="path" presetSubtype="0" accel="50000" decel="50000" fill="hold" grpId="0" nodeType="afterEffect">
                                  <p:stCondLst>
                                    <p:cond delay="0"/>
                                  </p:stCondLst>
                                  <p:childTnLst>
                                    <p:animMotion origin="layout" path="M 8.83794E-6 1.99305E-6 L -0.34184 -0.11124 " pathEditMode="relative" ptsTypes="AA">
                                      <p:cBhvr>
                                        <p:cTn id="45" dur="500" fill="hold"/>
                                        <p:tgtEl>
                                          <p:spTgt spid="7"/>
                                        </p:tgtEl>
                                        <p:attrNameLst>
                                          <p:attrName>ppt_x</p:attrName>
                                          <p:attrName>ppt_y</p:attrName>
                                        </p:attrNameLst>
                                      </p:cBhvr>
                                    </p:animMotion>
                                  </p:childTnLst>
                                </p:cTn>
                              </p:par>
                            </p:childTnLst>
                          </p:cTn>
                        </p:par>
                        <p:par>
                          <p:cTn id="46" fill="hold">
                            <p:stCondLst>
                              <p:cond delay="7000"/>
                            </p:stCondLst>
                            <p:childTnLst>
                              <p:par>
                                <p:cTn id="47" presetID="0" presetClass="path" presetSubtype="0" accel="50000" decel="50000" fill="hold" grpId="0" nodeType="afterEffect">
                                  <p:stCondLst>
                                    <p:cond delay="0"/>
                                  </p:stCondLst>
                                  <p:childTnLst>
                                    <p:animMotion origin="layout" path="M 3.48619E-6 4.02086E-6 L -0.5753 -0.45609 " pathEditMode="relative" ptsTypes="AA">
                                      <p:cBhvr>
                                        <p:cTn id="48" dur="5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Tips</a:t>
            </a:r>
            <a:endParaRPr lang="en-US" dirty="0"/>
          </a:p>
        </p:txBody>
      </p:sp>
      <p:sp>
        <p:nvSpPr>
          <p:cNvPr id="4" name="Content Placeholder 3"/>
          <p:cNvSpPr>
            <a:spLocks noGrp="1"/>
          </p:cNvSpPr>
          <p:nvPr>
            <p:ph idx="1"/>
          </p:nvPr>
        </p:nvSpPr>
        <p:spPr/>
        <p:txBody>
          <a:bodyPr/>
          <a:lstStyle/>
          <a:p>
            <a:r>
              <a:rPr lang="en-US" dirty="0" smtClean="0"/>
              <a:t>All stories are sized relative to another</a:t>
            </a:r>
          </a:p>
          <a:p>
            <a:endParaRPr lang="en-US" dirty="0" smtClean="0"/>
          </a:p>
          <a:p>
            <a:r>
              <a:rPr lang="en-US" dirty="0" smtClean="0"/>
              <a:t>Sort out the stories and find the smallest</a:t>
            </a:r>
          </a:p>
          <a:p>
            <a:endParaRPr lang="en-US" dirty="0" smtClean="0"/>
          </a:p>
          <a:p>
            <a:r>
              <a:rPr lang="en-US" dirty="0" smtClean="0"/>
              <a:t>Size all other stories relative to that one.</a:t>
            </a:r>
          </a:p>
          <a:p>
            <a:endParaRPr lang="en-US" dirty="0" smtClean="0"/>
          </a:p>
          <a:p>
            <a:r>
              <a:rPr lang="en-US" dirty="0" smtClean="0"/>
              <a:t>Twice as big, three times as big, </a:t>
            </a:r>
            <a:r>
              <a:rPr lang="en-US" dirty="0" err="1" smtClean="0"/>
              <a:t>etc</a:t>
            </a:r>
            <a:endParaRPr lang="en-US" dirty="0"/>
          </a:p>
        </p:txBody>
      </p:sp>
    </p:spTree>
    <p:extLst>
      <p:ext uri="{BB962C8B-B14F-4D97-AF65-F5344CB8AC3E}">
        <p14:creationId xmlns:p14="http://schemas.microsoft.com/office/powerpoint/2010/main" val="274870003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Relative Sizing Stories</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Split into groups of no more than 6 people</a:t>
            </a:r>
          </a:p>
          <a:p>
            <a:r>
              <a:rPr lang="en-US" dirty="0" smtClean="0"/>
              <a:t>Using the stories of fruit handed to you</a:t>
            </a:r>
          </a:p>
          <a:p>
            <a:r>
              <a:rPr lang="en-US" dirty="0" smtClean="0"/>
              <a:t>Size the stories relative to each based on….</a:t>
            </a:r>
          </a:p>
          <a:p>
            <a:r>
              <a:rPr lang="en-US" dirty="0" smtClean="0"/>
              <a:t>The effort it would take you to eat the fruit</a:t>
            </a:r>
          </a:p>
          <a:p>
            <a:r>
              <a:rPr lang="en-US" dirty="0" smtClean="0"/>
              <a:t>Note any assumptions you are making</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en-US" dirty="0" smtClean="0">
                <a:latin typeface="Calibri" pitchFamily="34" charset="0"/>
                <a:cs typeface="Calibri" pitchFamily="34" charset="0"/>
              </a:rPr>
              <a:t>User </a:t>
            </a:r>
            <a:r>
              <a:rPr lang="en-US" dirty="0">
                <a:latin typeface="Calibri" pitchFamily="34" charset="0"/>
                <a:cs typeface="Calibri" pitchFamily="34" charset="0"/>
              </a:rPr>
              <a:t>Stories</a:t>
            </a:r>
          </a:p>
        </p:txBody>
      </p:sp>
      <p:sp>
        <p:nvSpPr>
          <p:cNvPr id="18435" name="Rectangle 3"/>
          <p:cNvSpPr>
            <a:spLocks/>
          </p:cNvSpPr>
          <p:nvPr/>
        </p:nvSpPr>
        <p:spPr bwMode="auto">
          <a:xfrm>
            <a:off x="381000"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Three C’s</a:t>
            </a:r>
          </a:p>
        </p:txBody>
      </p:sp>
      <p:sp>
        <p:nvSpPr>
          <p:cNvPr id="5" name="TextBox 4"/>
          <p:cNvSpPr txBox="1"/>
          <p:nvPr/>
        </p:nvSpPr>
        <p:spPr>
          <a:xfrm>
            <a:off x="897468" y="1676400"/>
            <a:ext cx="869597"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Card</a:t>
            </a:r>
            <a:endParaRPr lang="en-US" sz="2800" b="1" dirty="0">
              <a:latin typeface="Calibri" pitchFamily="34" charset="0"/>
              <a:cs typeface="Calibri" pitchFamily="34" charset="0"/>
            </a:endParaRPr>
          </a:p>
        </p:txBody>
      </p:sp>
      <p:sp>
        <p:nvSpPr>
          <p:cNvPr id="6" name="TextBox 5"/>
          <p:cNvSpPr txBox="1"/>
          <p:nvPr/>
        </p:nvSpPr>
        <p:spPr>
          <a:xfrm>
            <a:off x="897468" y="2286000"/>
            <a:ext cx="214186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Conversation</a:t>
            </a:r>
            <a:endParaRPr lang="en-US" sz="2800" b="1" dirty="0">
              <a:latin typeface="Calibri" pitchFamily="34" charset="0"/>
              <a:cs typeface="Calibri" pitchFamily="34" charset="0"/>
            </a:endParaRPr>
          </a:p>
        </p:txBody>
      </p:sp>
      <p:sp>
        <p:nvSpPr>
          <p:cNvPr id="7" name="TextBox 6"/>
          <p:cNvSpPr txBox="1"/>
          <p:nvPr/>
        </p:nvSpPr>
        <p:spPr>
          <a:xfrm>
            <a:off x="897468" y="2905780"/>
            <a:ext cx="2152705"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Confirmation</a:t>
            </a:r>
            <a:endParaRPr lang="en-US" sz="2800" b="1" dirty="0">
              <a:latin typeface="Calibri" pitchFamily="34" charset="0"/>
              <a:cs typeface="Calibri" pitchFamily="34" charset="0"/>
            </a:endParaRPr>
          </a:p>
        </p:txBody>
      </p:sp>
      <p:sp>
        <p:nvSpPr>
          <p:cNvPr id="8" name="Rectangle 3"/>
          <p:cNvSpPr>
            <a:spLocks/>
          </p:cNvSpPr>
          <p:nvPr/>
        </p:nvSpPr>
        <p:spPr bwMode="auto">
          <a:xfrm>
            <a:off x="4741333" y="914400"/>
            <a:ext cx="2802467" cy="762000"/>
          </a:xfrm>
          <a:prstGeom prst="rect">
            <a:avLst/>
          </a:prstGeom>
          <a:noFill/>
          <a:ln w="38100" cap="flat" cmpd="sng" algn="ctr">
            <a:noFill/>
            <a:prstDash val="solid"/>
            <a:miter lim="800000"/>
            <a:headEnd type="none" w="med" len="med"/>
            <a:tailEnd type="none" w="med" len="med"/>
          </a:ln>
        </p:spPr>
        <p:txBody>
          <a:bodyPr lIns="91440" tIns="91440" rIns="91440" bIns="91440">
            <a:prstTxWarp prst="textNoShape">
              <a:avLst/>
            </a:prstTxWarp>
          </a:bodyPr>
          <a:lstStyle/>
          <a:p>
            <a:pPr marL="241093" indent="-241093">
              <a:buNone/>
            </a:pPr>
            <a:r>
              <a:rPr lang="en-US" sz="4000" b="1" dirty="0" smtClean="0">
                <a:solidFill>
                  <a:srgbClr val="E55725"/>
                </a:solidFill>
                <a:latin typeface="Calibri" pitchFamily="34" charset="0"/>
                <a:ea typeface="Helvetica" pitchFamily="-109" charset="0"/>
                <a:cs typeface="Calibri" pitchFamily="34" charset="0"/>
                <a:sym typeface="Helvetica" pitchFamily="-109" charset="0"/>
              </a:rPr>
              <a:t>INVEST</a:t>
            </a:r>
            <a:endParaRPr lang="en-US" sz="4000" b="1" dirty="0">
              <a:solidFill>
                <a:srgbClr val="E55725"/>
              </a:solidFill>
              <a:latin typeface="Calibri" pitchFamily="34" charset="0"/>
              <a:ea typeface="Helvetica" pitchFamily="-109" charset="0"/>
              <a:cs typeface="Calibri" pitchFamily="34" charset="0"/>
              <a:sym typeface="Helvetica" pitchFamily="-109" charset="0"/>
            </a:endParaRPr>
          </a:p>
        </p:txBody>
      </p:sp>
      <p:sp>
        <p:nvSpPr>
          <p:cNvPr id="9" name="TextBox 8"/>
          <p:cNvSpPr txBox="1"/>
          <p:nvPr/>
        </p:nvSpPr>
        <p:spPr>
          <a:xfrm>
            <a:off x="5093252" y="1676400"/>
            <a:ext cx="284428"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I</a:t>
            </a:r>
            <a:endParaRPr lang="en-US" sz="2800" b="1" dirty="0">
              <a:latin typeface="Calibri" pitchFamily="34" charset="0"/>
              <a:cs typeface="Calibri" pitchFamily="34" charset="0"/>
            </a:endParaRPr>
          </a:p>
        </p:txBody>
      </p:sp>
      <p:sp>
        <p:nvSpPr>
          <p:cNvPr id="10" name="TextBox 9"/>
          <p:cNvSpPr txBox="1"/>
          <p:nvPr/>
        </p:nvSpPr>
        <p:spPr>
          <a:xfrm>
            <a:off x="5105400" y="1676400"/>
            <a:ext cx="2100127"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I</a:t>
            </a:r>
            <a:r>
              <a:rPr lang="en-US" sz="2800" b="1" dirty="0" smtClean="0">
                <a:solidFill>
                  <a:srgbClr val="E55725"/>
                </a:solidFill>
                <a:latin typeface="Calibri" pitchFamily="34" charset="0"/>
                <a:cs typeface="Calibri" pitchFamily="34" charset="0"/>
              </a:rPr>
              <a:t>ndependent</a:t>
            </a:r>
            <a:endParaRPr lang="en-US" sz="2800" b="1" dirty="0">
              <a:solidFill>
                <a:srgbClr val="E55725"/>
              </a:solidFill>
              <a:latin typeface="Calibri" pitchFamily="34" charset="0"/>
              <a:cs typeface="Calibri" pitchFamily="34" charset="0"/>
            </a:endParaRPr>
          </a:p>
        </p:txBody>
      </p:sp>
      <p:sp>
        <p:nvSpPr>
          <p:cNvPr id="11" name="TextBox 10"/>
          <p:cNvSpPr txBox="1"/>
          <p:nvPr/>
        </p:nvSpPr>
        <p:spPr>
          <a:xfrm>
            <a:off x="5105400" y="2067580"/>
            <a:ext cx="42191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N</a:t>
            </a:r>
            <a:endParaRPr lang="en-US" sz="2800" b="1" dirty="0">
              <a:latin typeface="Calibri" pitchFamily="34" charset="0"/>
              <a:cs typeface="Calibri" pitchFamily="34" charset="0"/>
            </a:endParaRPr>
          </a:p>
        </p:txBody>
      </p:sp>
      <p:sp>
        <p:nvSpPr>
          <p:cNvPr id="12" name="TextBox 11"/>
          <p:cNvSpPr txBox="1"/>
          <p:nvPr/>
        </p:nvSpPr>
        <p:spPr>
          <a:xfrm>
            <a:off x="5105400" y="2067580"/>
            <a:ext cx="1814599"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N</a:t>
            </a:r>
            <a:r>
              <a:rPr lang="en-US" sz="2800" b="1" dirty="0" smtClean="0">
                <a:solidFill>
                  <a:srgbClr val="E55725"/>
                </a:solidFill>
                <a:latin typeface="Calibri" pitchFamily="34" charset="0"/>
                <a:cs typeface="Calibri" pitchFamily="34" charset="0"/>
              </a:rPr>
              <a:t>egotiable</a:t>
            </a:r>
            <a:endParaRPr lang="en-US" sz="2800" b="1" dirty="0">
              <a:solidFill>
                <a:srgbClr val="E55725"/>
              </a:solidFill>
              <a:latin typeface="Calibri" pitchFamily="34" charset="0"/>
              <a:cs typeface="Calibri" pitchFamily="34" charset="0"/>
            </a:endParaRPr>
          </a:p>
        </p:txBody>
      </p:sp>
      <p:sp>
        <p:nvSpPr>
          <p:cNvPr id="13" name="TextBox 12"/>
          <p:cNvSpPr txBox="1"/>
          <p:nvPr/>
        </p:nvSpPr>
        <p:spPr>
          <a:xfrm>
            <a:off x="5105400" y="2448580"/>
            <a:ext cx="396262"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V</a:t>
            </a:r>
            <a:endParaRPr lang="en-US" sz="2800" b="1" dirty="0">
              <a:latin typeface="Calibri" pitchFamily="34" charset="0"/>
              <a:cs typeface="Calibri" pitchFamily="34" charset="0"/>
            </a:endParaRPr>
          </a:p>
        </p:txBody>
      </p:sp>
      <p:sp>
        <p:nvSpPr>
          <p:cNvPr id="14" name="TextBox 13"/>
          <p:cNvSpPr txBox="1"/>
          <p:nvPr/>
        </p:nvSpPr>
        <p:spPr>
          <a:xfrm>
            <a:off x="5105400" y="2448580"/>
            <a:ext cx="1474506"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V</a:t>
            </a:r>
            <a:r>
              <a:rPr lang="en-US" sz="2800" b="1" dirty="0" smtClean="0">
                <a:solidFill>
                  <a:srgbClr val="E55725"/>
                </a:solidFill>
                <a:latin typeface="Calibri" pitchFamily="34" charset="0"/>
                <a:cs typeface="Calibri" pitchFamily="34" charset="0"/>
              </a:rPr>
              <a:t>aluable</a:t>
            </a:r>
            <a:endParaRPr lang="en-US" sz="2800" b="1" dirty="0">
              <a:solidFill>
                <a:srgbClr val="E55725"/>
              </a:solidFill>
              <a:latin typeface="Calibri" pitchFamily="34" charset="0"/>
              <a:cs typeface="Calibri" pitchFamily="34" charset="0"/>
            </a:endParaRPr>
          </a:p>
        </p:txBody>
      </p:sp>
      <p:sp>
        <p:nvSpPr>
          <p:cNvPr id="15" name="TextBox 14"/>
          <p:cNvSpPr txBox="1"/>
          <p:nvPr/>
        </p:nvSpPr>
        <p:spPr>
          <a:xfrm>
            <a:off x="5105400" y="2829580"/>
            <a:ext cx="35939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E</a:t>
            </a:r>
            <a:endParaRPr lang="en-US" sz="2800" b="1" dirty="0">
              <a:latin typeface="Calibri" pitchFamily="34" charset="0"/>
              <a:cs typeface="Calibri" pitchFamily="34" charset="0"/>
            </a:endParaRPr>
          </a:p>
        </p:txBody>
      </p:sp>
      <p:sp>
        <p:nvSpPr>
          <p:cNvPr id="16" name="TextBox 15"/>
          <p:cNvSpPr txBox="1"/>
          <p:nvPr/>
        </p:nvSpPr>
        <p:spPr>
          <a:xfrm>
            <a:off x="5105400" y="2829580"/>
            <a:ext cx="1938672" cy="523220"/>
          </a:xfrm>
          <a:prstGeom prst="rect">
            <a:avLst/>
          </a:prstGeom>
          <a:noFill/>
        </p:spPr>
        <p:txBody>
          <a:bodyPr wrap="none" rtlCol="0">
            <a:spAutoFit/>
          </a:bodyPr>
          <a:lstStyle/>
          <a:p>
            <a:pPr>
              <a:buNone/>
            </a:pPr>
            <a:r>
              <a:rPr lang="en-US" sz="2800" b="1" dirty="0" err="1" smtClean="0">
                <a:solidFill>
                  <a:srgbClr val="000000"/>
                </a:solidFill>
                <a:latin typeface="Calibri" pitchFamily="34" charset="0"/>
                <a:cs typeface="Calibri" pitchFamily="34" charset="0"/>
              </a:rPr>
              <a:t>E</a:t>
            </a:r>
            <a:r>
              <a:rPr lang="en-US" sz="2800" b="1" dirty="0" err="1" smtClean="0">
                <a:solidFill>
                  <a:srgbClr val="E55725"/>
                </a:solidFill>
                <a:latin typeface="Calibri" pitchFamily="34" charset="0"/>
                <a:cs typeface="Calibri" pitchFamily="34" charset="0"/>
              </a:rPr>
              <a:t>stimatable</a:t>
            </a:r>
            <a:endParaRPr lang="en-US" sz="2800" b="1" dirty="0">
              <a:solidFill>
                <a:srgbClr val="E55725"/>
              </a:solidFill>
              <a:latin typeface="Calibri" pitchFamily="34" charset="0"/>
              <a:cs typeface="Calibri" pitchFamily="34" charset="0"/>
            </a:endParaRPr>
          </a:p>
        </p:txBody>
      </p:sp>
      <p:sp>
        <p:nvSpPr>
          <p:cNvPr id="17" name="TextBox 16"/>
          <p:cNvSpPr txBox="1"/>
          <p:nvPr/>
        </p:nvSpPr>
        <p:spPr>
          <a:xfrm>
            <a:off x="5105400" y="3210580"/>
            <a:ext cx="354584"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S</a:t>
            </a:r>
            <a:endParaRPr lang="en-US" sz="2800" b="1" dirty="0">
              <a:latin typeface="Calibri" pitchFamily="34" charset="0"/>
              <a:cs typeface="Calibri" pitchFamily="34" charset="0"/>
            </a:endParaRPr>
          </a:p>
        </p:txBody>
      </p:sp>
      <p:sp>
        <p:nvSpPr>
          <p:cNvPr id="18" name="TextBox 17"/>
          <p:cNvSpPr txBox="1"/>
          <p:nvPr/>
        </p:nvSpPr>
        <p:spPr>
          <a:xfrm>
            <a:off x="5105400" y="3210580"/>
            <a:ext cx="1000595"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S</a:t>
            </a:r>
            <a:r>
              <a:rPr lang="en-US" sz="2800" b="1" dirty="0" smtClean="0">
                <a:solidFill>
                  <a:srgbClr val="E55725"/>
                </a:solidFill>
                <a:latin typeface="Calibri" pitchFamily="34" charset="0"/>
                <a:cs typeface="Calibri" pitchFamily="34" charset="0"/>
              </a:rPr>
              <a:t>mall</a:t>
            </a:r>
            <a:endParaRPr lang="en-US" sz="2800" b="1" dirty="0">
              <a:solidFill>
                <a:srgbClr val="E55725"/>
              </a:solidFill>
              <a:latin typeface="Calibri" pitchFamily="34" charset="0"/>
              <a:cs typeface="Calibri" pitchFamily="34" charset="0"/>
            </a:endParaRPr>
          </a:p>
        </p:txBody>
      </p:sp>
      <p:sp>
        <p:nvSpPr>
          <p:cNvPr id="19" name="TextBox 18"/>
          <p:cNvSpPr txBox="1"/>
          <p:nvPr/>
        </p:nvSpPr>
        <p:spPr>
          <a:xfrm>
            <a:off x="5105400" y="3591580"/>
            <a:ext cx="362600" cy="523220"/>
          </a:xfrm>
          <a:prstGeom prst="rect">
            <a:avLst/>
          </a:prstGeom>
          <a:noFill/>
        </p:spPr>
        <p:txBody>
          <a:bodyPr wrap="none" rtlCol="0">
            <a:spAutoFit/>
          </a:bodyPr>
          <a:lstStyle/>
          <a:p>
            <a:pPr>
              <a:buNone/>
            </a:pPr>
            <a:r>
              <a:rPr lang="en-US" sz="2800" b="1" dirty="0" smtClean="0">
                <a:latin typeface="Calibri" pitchFamily="34" charset="0"/>
                <a:cs typeface="Calibri" pitchFamily="34" charset="0"/>
              </a:rPr>
              <a:t>T</a:t>
            </a:r>
            <a:endParaRPr lang="en-US" sz="2800" b="1" dirty="0">
              <a:latin typeface="Calibri" pitchFamily="34" charset="0"/>
              <a:cs typeface="Calibri" pitchFamily="34" charset="0"/>
            </a:endParaRPr>
          </a:p>
        </p:txBody>
      </p:sp>
      <p:sp>
        <p:nvSpPr>
          <p:cNvPr id="20" name="TextBox 19"/>
          <p:cNvSpPr txBox="1"/>
          <p:nvPr/>
        </p:nvSpPr>
        <p:spPr>
          <a:xfrm>
            <a:off x="5105400" y="3591580"/>
            <a:ext cx="1412438" cy="523220"/>
          </a:xfrm>
          <a:prstGeom prst="rect">
            <a:avLst/>
          </a:prstGeom>
          <a:noFill/>
        </p:spPr>
        <p:txBody>
          <a:bodyPr wrap="none" rtlCol="0">
            <a:spAutoFit/>
          </a:bodyPr>
          <a:lstStyle/>
          <a:p>
            <a:pPr>
              <a:buNone/>
            </a:pPr>
            <a:r>
              <a:rPr lang="en-US" sz="2800" b="1" dirty="0" smtClean="0">
                <a:solidFill>
                  <a:srgbClr val="000000"/>
                </a:solidFill>
                <a:latin typeface="Calibri" pitchFamily="34" charset="0"/>
                <a:cs typeface="Calibri" pitchFamily="34" charset="0"/>
              </a:rPr>
              <a:t>T</a:t>
            </a:r>
            <a:r>
              <a:rPr lang="en-US" sz="2800" b="1" dirty="0" smtClean="0">
                <a:solidFill>
                  <a:srgbClr val="E55725"/>
                </a:solidFill>
                <a:latin typeface="Calibri" pitchFamily="34" charset="0"/>
                <a:cs typeface="Calibri" pitchFamily="34" charset="0"/>
              </a:rPr>
              <a:t>estable</a:t>
            </a:r>
            <a:endParaRPr lang="en-US" sz="2800" b="1" dirty="0">
              <a:solidFill>
                <a:srgbClr val="E55725"/>
              </a:solidFill>
              <a:latin typeface="Calibri" pitchFamily="34" charset="0"/>
              <a:cs typeface="Calibri" pitchFamily="34" charset="0"/>
            </a:endParaRPr>
          </a:p>
        </p:txBody>
      </p:sp>
      <p:sp>
        <p:nvSpPr>
          <p:cNvPr id="21" name="TextBox 20"/>
          <p:cNvSpPr txBox="1"/>
          <p:nvPr/>
        </p:nvSpPr>
        <p:spPr>
          <a:xfrm>
            <a:off x="304800" y="3733800"/>
            <a:ext cx="4343400" cy="2667000"/>
          </a:xfrm>
          <a:prstGeom prst="rect">
            <a:avLst/>
          </a:prstGeom>
          <a:solidFill>
            <a:schemeClr val="bg1">
              <a:lumMod val="95000"/>
            </a:schemeClr>
          </a:solidFill>
          <a:ln>
            <a:solidFill>
              <a:schemeClr val="tx1">
                <a:lumMod val="95000"/>
                <a:lumOff val="5000"/>
              </a:schemeClr>
            </a:solidFill>
          </a:ln>
          <a:effectLst>
            <a:outerShdw blurRad="50800" dist="38100" dir="2700000" algn="tl" rotWithShape="0">
              <a:srgbClr val="000000">
                <a:alpha val="43000"/>
              </a:srgbClr>
            </a:outerShdw>
          </a:effectLst>
        </p:spPr>
        <p:txBody>
          <a:bodyPr wrap="square" tIns="91440" bIns="91440" rtlCol="0">
            <a:noAutofit/>
          </a:bodyPr>
          <a:lstStyle/>
          <a:p>
            <a:pPr>
              <a:buNone/>
            </a:pPr>
            <a:r>
              <a:rPr lang="en-US" sz="3000" dirty="0" smtClean="0">
                <a:latin typeface="Calibri" pitchFamily="34" charset="0"/>
                <a:cs typeface="Calibri" pitchFamily="34" charset="0"/>
              </a:rPr>
              <a:t>As a Librarian, I want to be able to search for books by publication year so that I can produce a chronological index</a:t>
            </a:r>
            <a:endParaRPr lang="en-US" sz="3000" dirty="0">
              <a:latin typeface="Calibri" pitchFamily="34" charset="0"/>
              <a:cs typeface="Calibri"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0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Estimation Approaches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9581962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Points</a:t>
            </a:r>
            <a:endParaRPr lang="en-US" dirty="0"/>
          </a:p>
        </p:txBody>
      </p:sp>
      <p:sp>
        <p:nvSpPr>
          <p:cNvPr id="3" name="Content Placeholder 2"/>
          <p:cNvSpPr>
            <a:spLocks noGrp="1"/>
          </p:cNvSpPr>
          <p:nvPr>
            <p:ph idx="1"/>
          </p:nvPr>
        </p:nvSpPr>
        <p:spPr/>
        <p:txBody>
          <a:bodyPr/>
          <a:lstStyle/>
          <a:p>
            <a:r>
              <a:rPr lang="en-US" dirty="0" smtClean="0"/>
              <a:t>Effort, complexity</a:t>
            </a:r>
          </a:p>
          <a:p>
            <a:r>
              <a:rPr lang="en-US" dirty="0" smtClean="0"/>
              <a:t>Relative to each other</a:t>
            </a:r>
          </a:p>
          <a:p>
            <a:r>
              <a:rPr lang="en-US" dirty="0" smtClean="0"/>
              <a:t>Ignores time</a:t>
            </a:r>
          </a:p>
          <a:p>
            <a:endParaRPr lang="en-US" dirty="0"/>
          </a:p>
        </p:txBody>
      </p:sp>
      <p:grpSp>
        <p:nvGrpSpPr>
          <p:cNvPr id="4" name="Group 3"/>
          <p:cNvGrpSpPr/>
          <p:nvPr/>
        </p:nvGrpSpPr>
        <p:grpSpPr>
          <a:xfrm>
            <a:off x="3163416" y="3201888"/>
            <a:ext cx="5657056" cy="3323456"/>
            <a:chOff x="1885226" y="2209800"/>
            <a:chExt cx="4299403" cy="2653376"/>
          </a:xfrm>
        </p:grpSpPr>
        <p:pic>
          <p:nvPicPr>
            <p:cNvPr id="5" name="Picture 4" descr="1.pdf"/>
            <p:cNvPicPr>
              <a:picLocks noChangeAspect="1"/>
            </p:cNvPicPr>
            <p:nvPr/>
          </p:nvPicPr>
          <p:blipFill>
            <a:blip r:embed="rId2"/>
            <a:stretch>
              <a:fillRect/>
            </a:stretch>
          </p:blipFill>
          <p:spPr>
            <a:xfrm rot="20194890">
              <a:off x="1885226" y="2729576"/>
              <a:ext cx="1524000" cy="2133600"/>
            </a:xfrm>
            <a:prstGeom prst="rect">
              <a:avLst/>
            </a:prstGeom>
            <a:solidFill>
              <a:schemeClr val="bg1"/>
            </a:solidFill>
          </p:spPr>
        </p:pic>
        <p:pic>
          <p:nvPicPr>
            <p:cNvPr id="6" name="Picture 5" descr="2.pdf"/>
            <p:cNvPicPr>
              <a:picLocks noChangeAspect="1"/>
            </p:cNvPicPr>
            <p:nvPr/>
          </p:nvPicPr>
          <p:blipFill>
            <a:blip r:embed="rId3"/>
            <a:stretch>
              <a:fillRect/>
            </a:stretch>
          </p:blipFill>
          <p:spPr>
            <a:xfrm>
              <a:off x="3276600" y="2209800"/>
              <a:ext cx="1524000" cy="2133600"/>
            </a:xfrm>
            <a:prstGeom prst="rect">
              <a:avLst/>
            </a:prstGeom>
            <a:solidFill>
              <a:schemeClr val="bg1"/>
            </a:solidFill>
          </p:spPr>
        </p:pic>
        <p:pic>
          <p:nvPicPr>
            <p:cNvPr id="7" name="Picture 6" descr="8.pdf"/>
            <p:cNvPicPr>
              <a:picLocks noChangeAspect="1"/>
            </p:cNvPicPr>
            <p:nvPr/>
          </p:nvPicPr>
          <p:blipFill>
            <a:blip r:embed="rId4"/>
            <a:stretch>
              <a:fillRect/>
            </a:stretch>
          </p:blipFill>
          <p:spPr>
            <a:xfrm rot="1192207">
              <a:off x="4660629" y="2710084"/>
              <a:ext cx="1524000" cy="2133600"/>
            </a:xfrm>
            <a:prstGeom prst="rect">
              <a:avLst/>
            </a:prstGeom>
            <a:solidFill>
              <a:schemeClr val="bg1"/>
            </a:solidFill>
          </p:spPr>
        </p:pic>
      </p:grpSp>
    </p:spTree>
    <p:extLst>
      <p:ext uri="{BB962C8B-B14F-4D97-AF65-F5344CB8AC3E}">
        <p14:creationId xmlns:p14="http://schemas.microsoft.com/office/powerpoint/2010/main" val="75204917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title"/>
          </p:nvPr>
        </p:nvSpPr>
        <p:spPr>
          <a:xfrm>
            <a:off x="467544" y="26072"/>
            <a:ext cx="8229600" cy="1143000"/>
          </a:xfrm>
        </p:spPr>
        <p:txBody>
          <a:bodyPr/>
          <a:lstStyle/>
          <a:p>
            <a:pPr eaLnBrk="1" hangingPunct="1">
              <a:defRPr/>
            </a:pPr>
            <a:r>
              <a:rPr lang="en-US" dirty="0" smtClean="0"/>
              <a:t>Time-Based Estimation</a:t>
            </a:r>
            <a:endParaRPr lang="en-US" dirty="0"/>
          </a:p>
        </p:txBody>
      </p:sp>
      <p:pic>
        <p:nvPicPr>
          <p:cNvPr id="84996" name="Picture 4"/>
          <p:cNvPicPr>
            <a:picLocks noChangeAspect="1" noChangeArrowheads="1"/>
          </p:cNvPicPr>
          <p:nvPr/>
        </p:nvPicPr>
        <p:blipFill>
          <a:blip r:embed="rId3"/>
          <a:srcRect/>
          <a:stretch>
            <a:fillRect/>
          </a:stretch>
        </p:blipFill>
        <p:spPr bwMode="auto">
          <a:xfrm>
            <a:off x="333375" y="990600"/>
            <a:ext cx="8470900" cy="5867400"/>
          </a:xfrm>
          <a:prstGeom prst="rect">
            <a:avLst/>
          </a:prstGeom>
          <a:noFill/>
          <a:ln w="12700" cap="rnd">
            <a:noFill/>
            <a:round/>
            <a:headEnd/>
            <a:tailEnd/>
          </a:ln>
        </p:spPr>
      </p:pic>
    </p:spTree>
    <p:extLst>
      <p:ext uri="{BB962C8B-B14F-4D97-AF65-F5344CB8AC3E}">
        <p14:creationId xmlns:p14="http://schemas.microsoft.com/office/powerpoint/2010/main" val="948291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4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title"/>
          </p:nvPr>
        </p:nvSpPr>
        <p:spPr>
          <a:xfrm>
            <a:off x="467544" y="0"/>
            <a:ext cx="8229600" cy="1143000"/>
          </a:xfrm>
        </p:spPr>
        <p:txBody>
          <a:bodyPr/>
          <a:lstStyle/>
          <a:p>
            <a:pPr eaLnBrk="1" hangingPunct="1">
              <a:defRPr/>
            </a:pPr>
            <a:r>
              <a:rPr lang="en-US" dirty="0" smtClean="0"/>
              <a:t>Time-Based Estimation</a:t>
            </a:r>
            <a:endParaRPr lang="en-US" dirty="0"/>
          </a:p>
        </p:txBody>
      </p:sp>
      <p:pic>
        <p:nvPicPr>
          <p:cNvPr id="222214" name="Picture 4"/>
          <p:cNvPicPr>
            <a:picLocks noChangeAspect="1" noChangeArrowheads="1"/>
          </p:cNvPicPr>
          <p:nvPr/>
        </p:nvPicPr>
        <p:blipFill>
          <a:blip r:embed="rId3"/>
          <a:srcRect/>
          <a:stretch>
            <a:fillRect/>
          </a:stretch>
        </p:blipFill>
        <p:spPr bwMode="auto">
          <a:xfrm>
            <a:off x="434975" y="990600"/>
            <a:ext cx="8267700" cy="5943600"/>
          </a:xfrm>
          <a:prstGeom prst="rect">
            <a:avLst/>
          </a:prstGeom>
          <a:noFill/>
          <a:ln w="12700" cap="rnd">
            <a:noFill/>
            <a:round/>
            <a:headEnd/>
            <a:tailEnd/>
          </a:ln>
        </p:spPr>
      </p:pic>
    </p:spTree>
    <p:extLst>
      <p:ext uri="{BB962C8B-B14F-4D97-AF65-F5344CB8AC3E}">
        <p14:creationId xmlns:p14="http://schemas.microsoft.com/office/powerpoint/2010/main" val="10259322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title"/>
          </p:nvPr>
        </p:nvSpPr>
        <p:spPr>
          <a:xfrm>
            <a:off x="467544" y="0"/>
            <a:ext cx="8229600" cy="1143000"/>
          </a:xfrm>
        </p:spPr>
        <p:txBody>
          <a:bodyPr/>
          <a:lstStyle/>
          <a:p>
            <a:pPr eaLnBrk="1" hangingPunct="1">
              <a:defRPr/>
            </a:pPr>
            <a:r>
              <a:rPr lang="en-US" dirty="0"/>
              <a:t>Ideal Time</a:t>
            </a:r>
          </a:p>
        </p:txBody>
      </p:sp>
      <p:pic>
        <p:nvPicPr>
          <p:cNvPr id="224262" name="Picture 4"/>
          <p:cNvPicPr>
            <a:picLocks noChangeAspect="1" noChangeArrowheads="1"/>
          </p:cNvPicPr>
          <p:nvPr/>
        </p:nvPicPr>
        <p:blipFill>
          <a:blip r:embed="rId3"/>
          <a:srcRect/>
          <a:stretch>
            <a:fillRect/>
          </a:stretch>
        </p:blipFill>
        <p:spPr bwMode="auto">
          <a:xfrm>
            <a:off x="381000" y="993775"/>
            <a:ext cx="8382000" cy="5905500"/>
          </a:xfrm>
          <a:prstGeom prst="rect">
            <a:avLst/>
          </a:prstGeom>
          <a:noFill/>
          <a:ln w="12700" cap="rnd">
            <a:noFill/>
            <a:round/>
            <a:headEnd/>
            <a:tailEnd/>
          </a:ln>
        </p:spPr>
      </p:pic>
    </p:spTree>
    <p:extLst>
      <p:ext uri="{BB962C8B-B14F-4D97-AF65-F5344CB8AC3E}">
        <p14:creationId xmlns:p14="http://schemas.microsoft.com/office/powerpoint/2010/main" val="9296357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Granularity of Estimation</a:t>
            </a:r>
            <a:endParaRPr lang="en-US" dirty="0"/>
          </a:p>
        </p:txBody>
      </p:sp>
      <p:pic>
        <p:nvPicPr>
          <p:cNvPr id="7" name="Picture 6" descr="14a.jpg"/>
          <p:cNvPicPr>
            <a:picLocks noChangeAspect="1"/>
          </p:cNvPicPr>
          <p:nvPr/>
        </p:nvPicPr>
        <p:blipFill>
          <a:blip r:embed="rId3"/>
          <a:stretch>
            <a:fillRect/>
          </a:stretch>
        </p:blipFill>
        <p:spPr>
          <a:xfrm>
            <a:off x="0" y="1285875"/>
            <a:ext cx="9144000" cy="4286250"/>
          </a:xfrm>
          <a:prstGeom prst="rect">
            <a:avLst/>
          </a:prstGeom>
        </p:spPr>
      </p:pic>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endParaRPr lang="en-US"/>
          </a:p>
        </p:txBody>
      </p:sp>
      <p:sp>
        <p:nvSpPr>
          <p:cNvPr id="286723" name="Rectangle 3"/>
          <p:cNvSpPr>
            <a:spLocks noGrp="1" noChangeArrowheads="1"/>
          </p:cNvSpPr>
          <p:nvPr>
            <p:ph idx="1"/>
          </p:nvPr>
        </p:nvSpPr>
        <p:spPr/>
        <p:txBody>
          <a:bodyPr/>
          <a:lstStyle/>
          <a:p>
            <a:endParaRPr lang="en-US"/>
          </a:p>
        </p:txBody>
      </p:sp>
      <p:pic>
        <p:nvPicPr>
          <p:cNvPr id="286724" name="Picture 4"/>
          <p:cNvPicPr>
            <a:picLocks noChangeAspect="1" noChangeArrowheads="1"/>
          </p:cNvPicPr>
          <p:nvPr/>
        </p:nvPicPr>
        <p:blipFill>
          <a:blip r:embed="rId3"/>
          <a:srcRect/>
          <a:stretch>
            <a:fillRect/>
          </a:stretch>
        </p:blipFill>
        <p:spPr bwMode="auto">
          <a:xfrm>
            <a:off x="0" y="0"/>
            <a:ext cx="9144000" cy="6858000"/>
          </a:xfrm>
          <a:prstGeom prst="rect">
            <a:avLst/>
          </a:prstGeom>
          <a:noFill/>
          <a:ln w="28575" algn="ctr">
            <a:noFill/>
            <a:miter lim="800000"/>
            <a:headEnd/>
            <a:tailEnd/>
          </a:ln>
          <a:effectLst>
            <a:outerShdw dist="107763" dir="2700000" algn="ctr" rotWithShape="0">
              <a:schemeClr val="bg2">
                <a:alpha val="50000"/>
              </a:schemeClr>
            </a:outerShdw>
          </a:effectLst>
        </p:spPr>
      </p:pic>
      <p:sp>
        <p:nvSpPr>
          <p:cNvPr id="286725" name="Rectangle 5"/>
          <p:cNvSpPr>
            <a:spLocks noChangeArrowheads="1"/>
          </p:cNvSpPr>
          <p:nvPr/>
        </p:nvSpPr>
        <p:spPr bwMode="auto">
          <a:xfrm>
            <a:off x="323850" y="596900"/>
            <a:ext cx="8229600" cy="792163"/>
          </a:xfrm>
          <a:prstGeom prst="rect">
            <a:avLst/>
          </a:prstGeom>
          <a:noFill/>
          <a:ln w="9525">
            <a:noFill/>
            <a:miter lim="800000"/>
            <a:headEnd/>
            <a:tailEnd/>
          </a:ln>
          <a:effectLst/>
        </p:spPr>
        <p:txBody>
          <a:bodyPr anchor="b"/>
          <a:lstStyle/>
          <a:p>
            <a:pPr algn="ctr">
              <a:buNone/>
            </a:pPr>
            <a:r>
              <a:rPr lang="en-AU" sz="2600" b="1" dirty="0">
                <a:solidFill>
                  <a:schemeClr val="bg1"/>
                </a:solidFill>
                <a:latin typeface="Tahoma" pitchFamily="80" charset="0"/>
              </a:rPr>
              <a:t>Spikes</a:t>
            </a:r>
            <a:endParaRPr lang="en-US" sz="2600" b="1" dirty="0">
              <a:solidFill>
                <a:schemeClr val="bg1"/>
              </a:solidFill>
              <a:latin typeface="Tahoma" pitchFamily="80" charset="0"/>
            </a:endParaRPr>
          </a:p>
        </p:txBody>
      </p:sp>
      <p:sp>
        <p:nvSpPr>
          <p:cNvPr id="286726" name="Text Box 6"/>
          <p:cNvSpPr txBox="1">
            <a:spLocks noChangeArrowheads="1"/>
          </p:cNvSpPr>
          <p:nvPr/>
        </p:nvSpPr>
        <p:spPr bwMode="auto">
          <a:xfrm>
            <a:off x="4140200" y="3141663"/>
            <a:ext cx="4392613" cy="1569660"/>
          </a:xfrm>
          <a:prstGeom prst="rect">
            <a:avLst/>
          </a:prstGeom>
          <a:solidFill>
            <a:schemeClr val="tx1">
              <a:alpha val="50000"/>
            </a:schemeClr>
          </a:solidFill>
          <a:ln w="9525">
            <a:noFill/>
            <a:miter lim="800000"/>
            <a:headEnd/>
            <a:tailEnd/>
          </a:ln>
          <a:effectLst/>
        </p:spPr>
        <p:txBody>
          <a:bodyPr wrap="square">
            <a:spAutoFit/>
          </a:bodyPr>
          <a:lstStyle/>
          <a:p>
            <a:pPr>
              <a:buNone/>
            </a:pPr>
            <a:r>
              <a:rPr lang="en-US" sz="2400" dirty="0">
                <a:solidFill>
                  <a:schemeClr val="bg1"/>
                </a:solidFill>
              </a:rPr>
              <a:t>Solve hard technical problems through real </a:t>
            </a:r>
            <a:r>
              <a:rPr lang="en-US" sz="2400" dirty="0" smtClean="0">
                <a:solidFill>
                  <a:schemeClr val="bg1"/>
                </a:solidFill>
              </a:rPr>
              <a:t>experiments… without </a:t>
            </a:r>
            <a:r>
              <a:rPr lang="en-US" sz="2400" dirty="0">
                <a:solidFill>
                  <a:schemeClr val="bg1"/>
                </a:solidFill>
              </a:rPr>
              <a:t>tampering with production code</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6726"/>
                                        </p:tgtEl>
                                        <p:attrNameLst>
                                          <p:attrName>style.visibility</p:attrName>
                                        </p:attrNameLst>
                                      </p:cBhvr>
                                      <p:to>
                                        <p:strVal val="visible"/>
                                      </p:to>
                                    </p:set>
                                    <p:animEffect transition="in" filter="dissolve">
                                      <p:cBhvr>
                                        <p:cTn id="7" dur="500"/>
                                        <p:tgtEl>
                                          <p:spTgt spid="286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Accuracy and Precision</a:t>
            </a:r>
          </a:p>
          <a:p>
            <a:r>
              <a:rPr lang="en-US" dirty="0" smtClean="0"/>
              <a:t>Estimating Systems – Fibonacci Sequence</a:t>
            </a:r>
          </a:p>
          <a:p>
            <a:r>
              <a:rPr lang="en-US" dirty="0" smtClean="0"/>
              <a:t>Planning Poker</a:t>
            </a:r>
          </a:p>
          <a:p>
            <a:r>
              <a:rPr lang="en-US" dirty="0" smtClean="0"/>
              <a:t>Ideal Time</a:t>
            </a:r>
          </a:p>
          <a:p>
            <a:r>
              <a:rPr lang="en-US" dirty="0" smtClean="0"/>
              <a:t>Calculating Raw Velocity</a:t>
            </a:r>
          </a:p>
          <a:p>
            <a:r>
              <a:rPr lang="en-US" dirty="0" smtClean="0"/>
              <a:t>Spikes</a:t>
            </a:r>
          </a:p>
          <a:p>
            <a:endParaRPr lang="en-US" dirty="0" smtClean="0"/>
          </a:p>
          <a:p>
            <a:endParaRPr lang="en-US" dirty="0" smtClean="0"/>
          </a:p>
          <a:p>
            <a:endParaRPr lang="en-US" dirty="0" smtClean="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Release Planning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txBox="1">
            <a:spLocks noGrp="1"/>
          </p:cNvSpPr>
          <p:nvPr/>
        </p:nvSpPr>
        <p:spPr bwMode="auto">
          <a:xfrm>
            <a:off x="6964363" y="6553200"/>
            <a:ext cx="1905000" cy="304800"/>
          </a:xfrm>
          <a:prstGeom prst="rect">
            <a:avLst/>
          </a:prstGeom>
          <a:noFill/>
          <a:ln w="25400">
            <a:noFill/>
            <a:miter lim="800000"/>
            <a:headEnd/>
            <a:tailEnd/>
          </a:ln>
        </p:spPr>
        <p:txBody>
          <a:bodyPr wrap="none" anchor="ctr">
            <a:prstTxWarp prst="textNoShape">
              <a:avLst/>
            </a:prstTxWarp>
          </a:bodyPr>
          <a:lstStyle/>
          <a:p>
            <a:pPr algn="r"/>
            <a:r>
              <a:rPr lang="en-AU" sz="1000" b="1">
                <a:latin typeface="Tahoma" charset="0"/>
              </a:rPr>
              <a:t>slide </a:t>
            </a:r>
            <a:fld id="{B3397189-F3CC-0B44-BCC8-7D0E42F91E0F}" type="slidenum">
              <a:rPr lang="en-AU" sz="1000" b="1">
                <a:latin typeface="Tahoma" charset="0"/>
              </a:rPr>
              <a:pPr algn="r"/>
              <a:t>59</a:t>
            </a:fld>
            <a:endParaRPr lang="en-AU" sz="1000" b="1">
              <a:latin typeface="Tahoma" charset="0"/>
            </a:endParaRPr>
          </a:p>
        </p:txBody>
      </p:sp>
      <p:sp>
        <p:nvSpPr>
          <p:cNvPr id="52228" name="Rectangle 2"/>
          <p:cNvSpPr>
            <a:spLocks noGrp="1" noChangeArrowheads="1"/>
          </p:cNvSpPr>
          <p:nvPr>
            <p:ph type="title"/>
          </p:nvPr>
        </p:nvSpPr>
        <p:spPr/>
        <p:txBody>
          <a:bodyPr/>
          <a:lstStyle/>
          <a:p>
            <a:r>
              <a:rPr lang="en-AU" smtClean="0"/>
              <a:t>Why plan?</a:t>
            </a:r>
            <a:endParaRPr lang="en-AU" dirty="0"/>
          </a:p>
        </p:txBody>
      </p:sp>
      <p:sp>
        <p:nvSpPr>
          <p:cNvPr id="52229" name="Content Placeholder 6"/>
          <p:cNvSpPr>
            <a:spLocks noGrp="1"/>
          </p:cNvSpPr>
          <p:nvPr>
            <p:ph idx="1"/>
          </p:nvPr>
        </p:nvSpPr>
        <p:spPr/>
        <p:txBody>
          <a:bodyPr/>
          <a:lstStyle/>
          <a:p>
            <a:endParaRPr lang="en-US" dirty="0" smtClean="0"/>
          </a:p>
          <a:p>
            <a:r>
              <a:rPr lang="en-US" dirty="0" smtClean="0"/>
              <a:t>Expectation setting</a:t>
            </a:r>
          </a:p>
          <a:p>
            <a:endParaRPr lang="en-US" dirty="0" smtClean="0"/>
          </a:p>
          <a:p>
            <a:r>
              <a:rPr lang="en-US" dirty="0" smtClean="0"/>
              <a:t>Focus on business value</a:t>
            </a:r>
          </a:p>
          <a:p>
            <a:endParaRPr lang="en-US" dirty="0" smtClean="0"/>
          </a:p>
          <a:p>
            <a:r>
              <a:rPr lang="en-US" dirty="0" smtClean="0"/>
              <a:t>Goals and milestones</a:t>
            </a:r>
          </a:p>
        </p:txBody>
      </p:sp>
    </p:spTree>
    <p:extLst>
      <p:ext uri="{BB962C8B-B14F-4D97-AF65-F5344CB8AC3E}">
        <p14:creationId xmlns:p14="http://schemas.microsoft.com/office/powerpoint/2010/main" val="6971698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29">
                                            <p:txEl>
                                              <p:pRg st="1" end="1"/>
                                            </p:txEl>
                                          </p:spTgt>
                                        </p:tgtEl>
                                        <p:attrNameLst>
                                          <p:attrName>style.visibility</p:attrName>
                                        </p:attrNameLst>
                                      </p:cBhvr>
                                      <p:to>
                                        <p:strVal val="visible"/>
                                      </p:to>
                                    </p:set>
                                    <p:animEffect transition="in" filter="fade">
                                      <p:cBhvr>
                                        <p:cTn id="7" dur="2000"/>
                                        <p:tgtEl>
                                          <p:spTgt spid="5222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229">
                                            <p:txEl>
                                              <p:pRg st="3" end="3"/>
                                            </p:txEl>
                                          </p:spTgt>
                                        </p:tgtEl>
                                        <p:attrNameLst>
                                          <p:attrName>style.visibility</p:attrName>
                                        </p:attrNameLst>
                                      </p:cBhvr>
                                      <p:to>
                                        <p:strVal val="visible"/>
                                      </p:to>
                                    </p:set>
                                    <p:animEffect transition="in" filter="fade">
                                      <p:cBhvr>
                                        <p:cTn id="12" dur="2000"/>
                                        <p:tgtEl>
                                          <p:spTgt spid="5222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229">
                                            <p:txEl>
                                              <p:pRg st="5" end="5"/>
                                            </p:txEl>
                                          </p:spTgt>
                                        </p:tgtEl>
                                        <p:attrNameLst>
                                          <p:attrName>style.visibility</p:attrName>
                                        </p:attrNameLst>
                                      </p:cBhvr>
                                      <p:to>
                                        <p:strVal val="visible"/>
                                      </p:to>
                                    </p:set>
                                    <p:animEffect transition="in" filter="fade">
                                      <p:cBhvr>
                                        <p:cTn id="17" dur="2000"/>
                                        <p:tgtEl>
                                          <p:spTgt spid="5222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467544" y="116632"/>
            <a:ext cx="8229600" cy="1143000"/>
          </a:xfrm>
        </p:spPr>
        <p:txBody>
          <a:bodyPr/>
          <a:lstStyle/>
          <a:p>
            <a:pPr eaLnBrk="1" hangingPunct="1">
              <a:defRPr/>
            </a:pPr>
            <a:r>
              <a:rPr lang="en-US" dirty="0"/>
              <a:t>Parts of a Story</a:t>
            </a:r>
          </a:p>
        </p:txBody>
      </p:sp>
      <p:pic>
        <p:nvPicPr>
          <p:cNvPr id="21509" name="Picture 5"/>
          <p:cNvPicPr>
            <a:picLocks noChangeAspect="1" noChangeArrowheads="1"/>
          </p:cNvPicPr>
          <p:nvPr/>
        </p:nvPicPr>
        <p:blipFill>
          <a:blip r:embed="rId2"/>
          <a:srcRect/>
          <a:stretch>
            <a:fillRect/>
          </a:stretch>
        </p:blipFill>
        <p:spPr bwMode="auto">
          <a:xfrm>
            <a:off x="533400" y="1066800"/>
            <a:ext cx="6629400" cy="5291138"/>
          </a:xfrm>
          <a:prstGeom prst="rect">
            <a:avLst/>
          </a:prstGeom>
          <a:noFill/>
          <a:ln w="12700" cap="rnd">
            <a:noFill/>
            <a:round/>
            <a:headEnd/>
            <a:tailEnd/>
          </a:ln>
        </p:spPr>
      </p:pic>
      <p:sp>
        <p:nvSpPr>
          <p:cNvPr id="21510" name="Rectangle 6"/>
          <p:cNvSpPr>
            <a:spLocks/>
          </p:cNvSpPr>
          <p:nvPr/>
        </p:nvSpPr>
        <p:spPr bwMode="auto">
          <a:xfrm rot="599999">
            <a:off x="1403350" y="1501775"/>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Unique #:</a:t>
            </a:r>
          </a:p>
        </p:txBody>
      </p:sp>
      <p:sp>
        <p:nvSpPr>
          <p:cNvPr id="21511" name="Rectangle 7"/>
          <p:cNvSpPr>
            <a:spLocks/>
          </p:cNvSpPr>
          <p:nvPr/>
        </p:nvSpPr>
        <p:spPr bwMode="auto">
          <a:xfrm rot="599999">
            <a:off x="3109913" y="17700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Title:</a:t>
            </a:r>
          </a:p>
        </p:txBody>
      </p:sp>
      <p:sp>
        <p:nvSpPr>
          <p:cNvPr id="21512" name="Rectangle 8"/>
          <p:cNvSpPr>
            <a:spLocks/>
          </p:cNvSpPr>
          <p:nvPr/>
        </p:nvSpPr>
        <p:spPr bwMode="auto">
          <a:xfrm rot="539999">
            <a:off x="1185863" y="2436813"/>
            <a:ext cx="3975100" cy="11684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Description:</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As a</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want to</a:t>
            </a:r>
          </a:p>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So that</a:t>
            </a:r>
          </a:p>
        </p:txBody>
      </p:sp>
      <p:sp>
        <p:nvSpPr>
          <p:cNvPr id="21513" name="Rectangle 9"/>
          <p:cNvSpPr>
            <a:spLocks/>
          </p:cNvSpPr>
          <p:nvPr/>
        </p:nvSpPr>
        <p:spPr bwMode="auto">
          <a:xfrm rot="599999">
            <a:off x="946150" y="4894263"/>
            <a:ext cx="1536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Estimate:  </a:t>
            </a:r>
          </a:p>
        </p:txBody>
      </p:sp>
      <p:sp>
        <p:nvSpPr>
          <p:cNvPr id="21516" name="Rectangle 12"/>
          <p:cNvSpPr>
            <a:spLocks/>
          </p:cNvSpPr>
          <p:nvPr/>
        </p:nvSpPr>
        <p:spPr bwMode="auto">
          <a:xfrm rot="599999">
            <a:off x="2138363" y="4462463"/>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a:solidFill>
                  <a:schemeClr val="tx1"/>
                </a:solidFill>
                <a:latin typeface="Arial" pitchFamily="-112" charset="0"/>
                <a:ea typeface="Arial" pitchFamily="-112" charset="0"/>
                <a:cs typeface="Arial" pitchFamily="-112" charset="0"/>
                <a:sym typeface="Arial" pitchFamily="-112" charset="0"/>
              </a:rPr>
              <a:t>Assumptions: </a:t>
            </a:r>
          </a:p>
        </p:txBody>
      </p:sp>
    </p:spTree>
    <p:extLst>
      <p:ext uri="{BB962C8B-B14F-4D97-AF65-F5344CB8AC3E}">
        <p14:creationId xmlns:p14="http://schemas.microsoft.com/office/powerpoint/2010/main" val="4877121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grpId="0" nodeType="clickEffect">
                                  <p:stCondLst>
                                    <p:cond delay="0"/>
                                  </p:stCondLst>
                                  <p:endCondLst>
                                    <p:cond evt="onNext" delay="0">
                                      <p:tgtEl>
                                        <p:sldTgt/>
                                      </p:tgtEl>
                                    </p:cond>
                                  </p:endCondLst>
                                  <p:childTnLst>
                                    <p:set>
                                      <p:cBhvr override="childStyle">
                                        <p:cTn id="6" dur="indefinite"/>
                                        <p:tgtEl>
                                          <p:spTgt spid="21510"/>
                                        </p:tgtEl>
                                        <p:attrNameLst>
                                          <p:attrName>style.fontStyle</p:attrName>
                                        </p:attrNameLst>
                                      </p:cBhvr>
                                      <p:to>
                                        <p:strVal val="normal"/>
                                      </p:to>
                                    </p:set>
                                    <p:set>
                                      <p:cBhvr override="childStyle">
                                        <p:cTn id="7" dur="indefinite"/>
                                        <p:tgtEl>
                                          <p:spTgt spid="21510"/>
                                        </p:tgtEl>
                                        <p:attrNameLst>
                                          <p:attrName>style.fontWeight</p:attrName>
                                        </p:attrNameLst>
                                      </p:cBhvr>
                                      <p:to>
                                        <p:strVal val="bold"/>
                                      </p:to>
                                    </p:set>
                                    <p:set>
                                      <p:cBhvr override="childStyle">
                                        <p:cTn id="8" dur="indefinite"/>
                                        <p:tgtEl>
                                          <p:spTgt spid="21510"/>
                                        </p:tgtEl>
                                        <p:attrNameLst>
                                          <p:attrName>style.textDecorationUnderline</p:attrName>
                                        </p:attrNameLst>
                                      </p:cBhvr>
                                      <p:to>
                                        <p:strVal val="false"/>
                                      </p:to>
                                    </p:set>
                                  </p:childTnLst>
                                </p:cTn>
                              </p:par>
                            </p:childTnLst>
                          </p:cTn>
                        </p:par>
                      </p:childTnLst>
                    </p:cTn>
                  </p:par>
                  <p:par>
                    <p:cTn id="9" fill="hold">
                      <p:stCondLst>
                        <p:cond delay="indefinite"/>
                      </p:stCondLst>
                      <p:childTnLst>
                        <p:par>
                          <p:cTn id="10" fill="hold">
                            <p:stCondLst>
                              <p:cond delay="0"/>
                            </p:stCondLst>
                            <p:childTnLst>
                              <p:par>
                                <p:cTn id="11" presetID="5" presetClass="emph" presetSubtype="1" grpId="0" nodeType="clickEffect">
                                  <p:stCondLst>
                                    <p:cond delay="0"/>
                                  </p:stCondLst>
                                  <p:endCondLst>
                                    <p:cond evt="onNext" delay="0">
                                      <p:tgtEl>
                                        <p:sldTgt/>
                                      </p:tgtEl>
                                    </p:cond>
                                  </p:endCondLst>
                                  <p:childTnLst>
                                    <p:set>
                                      <p:cBhvr override="childStyle">
                                        <p:cTn id="12" dur="indefinite"/>
                                        <p:tgtEl>
                                          <p:spTgt spid="21511"/>
                                        </p:tgtEl>
                                        <p:attrNameLst>
                                          <p:attrName>style.fontStyle</p:attrName>
                                        </p:attrNameLst>
                                      </p:cBhvr>
                                      <p:to>
                                        <p:strVal val="normal"/>
                                      </p:to>
                                    </p:set>
                                    <p:set>
                                      <p:cBhvr override="childStyle">
                                        <p:cTn id="13" dur="indefinite"/>
                                        <p:tgtEl>
                                          <p:spTgt spid="21511"/>
                                        </p:tgtEl>
                                        <p:attrNameLst>
                                          <p:attrName>style.fontWeight</p:attrName>
                                        </p:attrNameLst>
                                      </p:cBhvr>
                                      <p:to>
                                        <p:strVal val="bold"/>
                                      </p:to>
                                    </p:set>
                                    <p:set>
                                      <p:cBhvr override="childStyle">
                                        <p:cTn id="14" dur="indefinite"/>
                                        <p:tgtEl>
                                          <p:spTgt spid="21511"/>
                                        </p:tgtEl>
                                        <p:attrNameLst>
                                          <p:attrName>style.textDecorationUnderline</p:attrName>
                                        </p:attrNameLst>
                                      </p:cBhvr>
                                      <p:to>
                                        <p:strVal val="false"/>
                                      </p:to>
                                    </p:set>
                                  </p:childTnLst>
                                </p:cTn>
                              </p:par>
                            </p:childTnLst>
                          </p:cTn>
                        </p:par>
                      </p:childTnLst>
                    </p:cTn>
                  </p:par>
                  <p:par>
                    <p:cTn id="15" fill="hold">
                      <p:stCondLst>
                        <p:cond delay="indefinite"/>
                      </p:stCondLst>
                      <p:childTnLst>
                        <p:par>
                          <p:cTn id="16" fill="hold">
                            <p:stCondLst>
                              <p:cond delay="0"/>
                            </p:stCondLst>
                            <p:childTnLst>
                              <p:par>
                                <p:cTn id="17" presetID="5" presetClass="emph" presetSubtype="1" grpId="0" nodeType="clickEffect">
                                  <p:stCondLst>
                                    <p:cond delay="0"/>
                                  </p:stCondLst>
                                  <p:endCondLst>
                                    <p:cond evt="onNext" delay="0">
                                      <p:tgtEl>
                                        <p:sldTgt/>
                                      </p:tgtEl>
                                    </p:cond>
                                  </p:endCondLst>
                                  <p:childTnLst>
                                    <p:set>
                                      <p:cBhvr override="childStyle">
                                        <p:cTn id="18" dur="indefinite"/>
                                        <p:tgtEl>
                                          <p:spTgt spid="21512"/>
                                        </p:tgtEl>
                                        <p:attrNameLst>
                                          <p:attrName>style.fontStyle</p:attrName>
                                        </p:attrNameLst>
                                      </p:cBhvr>
                                      <p:to>
                                        <p:strVal val="normal"/>
                                      </p:to>
                                    </p:set>
                                    <p:set>
                                      <p:cBhvr override="childStyle">
                                        <p:cTn id="19" dur="indefinite"/>
                                        <p:tgtEl>
                                          <p:spTgt spid="21512"/>
                                        </p:tgtEl>
                                        <p:attrNameLst>
                                          <p:attrName>style.fontWeight</p:attrName>
                                        </p:attrNameLst>
                                      </p:cBhvr>
                                      <p:to>
                                        <p:strVal val="bold"/>
                                      </p:to>
                                    </p:set>
                                    <p:set>
                                      <p:cBhvr override="childStyle">
                                        <p:cTn id="20" dur="indefinite"/>
                                        <p:tgtEl>
                                          <p:spTgt spid="21512"/>
                                        </p:tgtEl>
                                        <p:attrNameLst>
                                          <p:attrName>style.textDecorationUnderline</p:attrName>
                                        </p:attrNameLst>
                                      </p:cBhvr>
                                      <p:to>
                                        <p:strVal val="false"/>
                                      </p:to>
                                    </p:set>
                                  </p:childTnLst>
                                </p:cTn>
                              </p:par>
                            </p:childTnLst>
                          </p:cTn>
                        </p:par>
                      </p:childTnLst>
                    </p:cTn>
                  </p:par>
                  <p:par>
                    <p:cTn id="21" fill="hold">
                      <p:stCondLst>
                        <p:cond delay="indefinite"/>
                      </p:stCondLst>
                      <p:childTnLst>
                        <p:par>
                          <p:cTn id="22" fill="hold">
                            <p:stCondLst>
                              <p:cond delay="0"/>
                            </p:stCondLst>
                            <p:childTnLst>
                              <p:par>
                                <p:cTn id="23" presetID="5" presetClass="emph" presetSubtype="1" grpId="0" nodeType="clickEffect">
                                  <p:stCondLst>
                                    <p:cond delay="0"/>
                                  </p:stCondLst>
                                  <p:endCondLst>
                                    <p:cond evt="onNext" delay="0">
                                      <p:tgtEl>
                                        <p:sldTgt/>
                                      </p:tgtEl>
                                    </p:cond>
                                  </p:endCondLst>
                                  <p:childTnLst>
                                    <p:set>
                                      <p:cBhvr override="childStyle">
                                        <p:cTn id="24" dur="indefinite"/>
                                        <p:tgtEl>
                                          <p:spTgt spid="21513"/>
                                        </p:tgtEl>
                                        <p:attrNameLst>
                                          <p:attrName>style.fontStyle</p:attrName>
                                        </p:attrNameLst>
                                      </p:cBhvr>
                                      <p:to>
                                        <p:strVal val="normal"/>
                                      </p:to>
                                    </p:set>
                                    <p:set>
                                      <p:cBhvr override="childStyle">
                                        <p:cTn id="25" dur="indefinite"/>
                                        <p:tgtEl>
                                          <p:spTgt spid="21513"/>
                                        </p:tgtEl>
                                        <p:attrNameLst>
                                          <p:attrName>style.fontWeight</p:attrName>
                                        </p:attrNameLst>
                                      </p:cBhvr>
                                      <p:to>
                                        <p:strVal val="bold"/>
                                      </p:to>
                                    </p:set>
                                    <p:set>
                                      <p:cBhvr override="childStyle">
                                        <p:cTn id="26" dur="indefinite"/>
                                        <p:tgtEl>
                                          <p:spTgt spid="21513"/>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P spid="21511" grpId="0"/>
      <p:bldP spid="21512" grpId="0"/>
      <p:bldP spid="215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 To Be Answered</a:t>
            </a:r>
            <a:endParaRPr lang="en-US" dirty="0"/>
          </a:p>
        </p:txBody>
      </p:sp>
      <p:sp>
        <p:nvSpPr>
          <p:cNvPr id="4" name="Content Placeholder 3"/>
          <p:cNvSpPr>
            <a:spLocks noGrp="1"/>
          </p:cNvSpPr>
          <p:nvPr>
            <p:ph idx="1"/>
          </p:nvPr>
        </p:nvSpPr>
        <p:spPr/>
        <p:txBody>
          <a:bodyPr/>
          <a:lstStyle/>
          <a:p>
            <a:r>
              <a:rPr lang="en-US" dirty="0" smtClean="0"/>
              <a:t>What are you going to build?</a:t>
            </a:r>
          </a:p>
          <a:p>
            <a:r>
              <a:rPr lang="en-US" dirty="0" smtClean="0"/>
              <a:t>In what order?</a:t>
            </a:r>
          </a:p>
          <a:p>
            <a:r>
              <a:rPr lang="en-US" dirty="0" smtClean="0"/>
              <a:t>How long is it going to take?</a:t>
            </a:r>
          </a:p>
          <a:p>
            <a:r>
              <a:rPr lang="en-US" dirty="0" smtClean="0"/>
              <a:t>How much will it cost?</a:t>
            </a:r>
          </a:p>
          <a:p>
            <a:r>
              <a:rPr lang="en-US" dirty="0" smtClean="0"/>
              <a:t>What roles and how many do we need?</a:t>
            </a:r>
          </a:p>
          <a:p>
            <a:r>
              <a:rPr lang="en-US" dirty="0" smtClean="0"/>
              <a:t>What else do we need to do?</a:t>
            </a:r>
            <a:endParaRPr lang="en-US" dirty="0"/>
          </a:p>
        </p:txBody>
      </p:sp>
    </p:spTree>
    <p:extLst>
      <p:ext uri="{BB962C8B-B14F-4D97-AF65-F5344CB8AC3E}">
        <p14:creationId xmlns:p14="http://schemas.microsoft.com/office/powerpoint/2010/main" val="194672410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Success Criteria</a:t>
            </a:r>
            <a:endParaRPr lang="en-US" dirty="0"/>
          </a:p>
        </p:txBody>
      </p:sp>
      <p:sp>
        <p:nvSpPr>
          <p:cNvPr id="3" name="Content Placeholder 2"/>
          <p:cNvSpPr>
            <a:spLocks noGrp="1"/>
          </p:cNvSpPr>
          <p:nvPr>
            <p:ph idx="1"/>
          </p:nvPr>
        </p:nvSpPr>
        <p:spPr/>
        <p:txBody>
          <a:bodyPr/>
          <a:lstStyle/>
          <a:p>
            <a:endParaRPr lang="en-US" dirty="0" smtClean="0"/>
          </a:p>
          <a:p>
            <a:r>
              <a:rPr lang="en-US" dirty="0" smtClean="0"/>
              <a:t>Quantifiable business objectives</a:t>
            </a:r>
          </a:p>
          <a:p>
            <a:r>
              <a:rPr lang="en-US" dirty="0" smtClean="0"/>
              <a:t>ROI</a:t>
            </a:r>
          </a:p>
          <a:p>
            <a:r>
              <a:rPr lang="en-US" dirty="0" smtClean="0"/>
              <a:t>Time</a:t>
            </a:r>
          </a:p>
          <a:p>
            <a:r>
              <a:rPr lang="en-US" dirty="0" smtClean="0"/>
              <a:t>Budget</a:t>
            </a:r>
          </a:p>
          <a:p>
            <a:r>
              <a:rPr lang="en-US" dirty="0" smtClean="0"/>
              <a:t>Scope</a:t>
            </a:r>
            <a:endParaRPr lang="en-US" dirty="0"/>
          </a:p>
        </p:txBody>
      </p:sp>
    </p:spTree>
    <p:extLst>
      <p:ext uri="{BB962C8B-B14F-4D97-AF65-F5344CB8AC3E}">
        <p14:creationId xmlns:p14="http://schemas.microsoft.com/office/powerpoint/2010/main" val="384294728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Release Planning Inputs</a:t>
            </a:r>
            <a:endParaRPr lang="en-US" dirty="0"/>
          </a:p>
        </p:txBody>
      </p:sp>
      <p:graphicFrame>
        <p:nvGraphicFramePr>
          <p:cNvPr id="4" name="Diagram 3"/>
          <p:cNvGraphicFramePr/>
          <p:nvPr>
            <p:extLst>
              <p:ext uri="{D42A27DB-BD31-4B8C-83A1-F6EECF244321}">
                <p14:modId xmlns:p14="http://schemas.microsoft.com/office/powerpoint/2010/main" val="2895944711"/>
              </p:ext>
            </p:extLst>
          </p:nvPr>
        </p:nvGraphicFramePr>
        <p:xfrm>
          <a:off x="1524000" y="105379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own Arrow 5"/>
          <p:cNvSpPr/>
          <p:nvPr/>
        </p:nvSpPr>
        <p:spPr>
          <a:xfrm>
            <a:off x="4357686" y="4829172"/>
            <a:ext cx="500066" cy="428628"/>
          </a:xfrm>
          <a:prstGeom prst="downArrow">
            <a:avLst>
              <a:gd name="adj1" fmla="val 50000"/>
              <a:gd name="adj2" fmla="val 52813"/>
            </a:avLst>
          </a:prstGeom>
          <a:solidFill>
            <a:srgbClr val="FF66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release-plan.png"/>
          <p:cNvPicPr>
            <a:picLocks noChangeAspect="1"/>
          </p:cNvPicPr>
          <p:nvPr/>
        </p:nvPicPr>
        <p:blipFill>
          <a:blip r:embed="rId8"/>
          <a:stretch>
            <a:fillRect/>
          </a:stretch>
        </p:blipFill>
        <p:spPr>
          <a:xfrm>
            <a:off x="3537782" y="5340079"/>
            <a:ext cx="2105789" cy="1136921"/>
          </a:xfrm>
          <a:prstGeom prst="rect">
            <a:avLst/>
          </a:prstGeom>
        </p:spPr>
      </p:pic>
    </p:spTree>
    <p:extLst>
      <p:ext uri="{BB962C8B-B14F-4D97-AF65-F5344CB8AC3E}">
        <p14:creationId xmlns:p14="http://schemas.microsoft.com/office/powerpoint/2010/main" val="386881210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a:t>
            </a:r>
            <a:endParaRPr lang="en-US" dirty="0"/>
          </a:p>
        </p:txBody>
      </p:sp>
    </p:spTree>
    <p:extLst>
      <p:ext uri="{BB962C8B-B14F-4D97-AF65-F5344CB8AC3E}">
        <p14:creationId xmlns:p14="http://schemas.microsoft.com/office/powerpoint/2010/main" val="4185337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7544" y="0"/>
            <a:ext cx="8229600" cy="1143000"/>
          </a:xfrm>
        </p:spPr>
        <p:txBody>
          <a:bodyPr/>
          <a:lstStyle/>
          <a:p>
            <a:r>
              <a:rPr lang="en-GB" dirty="0" smtClean="0"/>
              <a:t>Initial Story List</a:t>
            </a:r>
          </a:p>
        </p:txBody>
      </p:sp>
      <p:sp>
        <p:nvSpPr>
          <p:cNvPr id="44035" name="Rectangle 3"/>
          <p:cNvSpPr>
            <a:spLocks noGrp="1" noChangeArrowheads="1"/>
          </p:cNvSpPr>
          <p:nvPr>
            <p:ph type="body" idx="4294967295"/>
          </p:nvPr>
        </p:nvSpPr>
        <p:spPr>
          <a:xfrm>
            <a:off x="755576" y="3140968"/>
            <a:ext cx="2500313" cy="571500"/>
          </a:xfrm>
        </p:spPr>
        <p:txBody>
          <a:bodyPr>
            <a:normAutofit fontScale="92500" lnSpcReduction="20000"/>
          </a:bodyPr>
          <a:lstStyle/>
          <a:p>
            <a:pPr marL="0" indent="0">
              <a:buNone/>
            </a:pPr>
            <a:r>
              <a:rPr lang="en-GB" sz="2000" kern="1200" dirty="0" smtClean="0">
                <a:solidFill>
                  <a:srgbClr val="5A007D"/>
                </a:solidFill>
                <a:latin typeface="Calibri" pitchFamily="34" charset="0"/>
                <a:ea typeface="ヒラギノ角ゴ ProN W3" charset="0"/>
                <a:cs typeface="Calibri" pitchFamily="34" charset="0"/>
                <a:sym typeface="Gill Sans" charset="0"/>
              </a:rPr>
              <a:t>As-Is &amp; To-Be Process modelling</a:t>
            </a:r>
          </a:p>
        </p:txBody>
      </p:sp>
      <p:pic>
        <p:nvPicPr>
          <p:cNvPr id="44051" name="Picture 4" descr="BGI - Advanced Active - Day 4 - 01"/>
          <p:cNvPicPr>
            <a:picLocks noChangeAspect="1" noChangeArrowheads="1"/>
          </p:cNvPicPr>
          <p:nvPr/>
        </p:nvPicPr>
        <p:blipFill>
          <a:blip r:embed="rId3"/>
          <a:srcRect/>
          <a:stretch>
            <a:fillRect/>
          </a:stretch>
        </p:blipFill>
        <p:spPr bwMode="auto">
          <a:xfrm>
            <a:off x="714375" y="1225174"/>
            <a:ext cx="1340385" cy="1785938"/>
          </a:xfrm>
          <a:prstGeom prst="rect">
            <a:avLst/>
          </a:prstGeom>
          <a:noFill/>
          <a:ln w="9525">
            <a:noFill/>
            <a:miter lim="800000"/>
            <a:headEnd/>
            <a:tailEnd/>
          </a:ln>
        </p:spPr>
      </p:pic>
      <p:pic>
        <p:nvPicPr>
          <p:cNvPr id="44052" name="Picture 5" descr="BGI - Advanced Active - Day 4 - 03"/>
          <p:cNvPicPr>
            <a:picLocks noChangeAspect="1" noChangeArrowheads="1"/>
          </p:cNvPicPr>
          <p:nvPr/>
        </p:nvPicPr>
        <p:blipFill>
          <a:blip r:embed="rId4"/>
          <a:srcRect/>
          <a:stretch>
            <a:fillRect/>
          </a:stretch>
        </p:blipFill>
        <p:spPr bwMode="auto">
          <a:xfrm>
            <a:off x="2029328" y="1225174"/>
            <a:ext cx="1331410" cy="1773972"/>
          </a:xfrm>
          <a:prstGeom prst="rect">
            <a:avLst/>
          </a:prstGeom>
          <a:noFill/>
          <a:ln w="9525">
            <a:noFill/>
            <a:miter lim="800000"/>
            <a:headEnd/>
            <a:tailEnd/>
          </a:ln>
        </p:spPr>
      </p:pic>
      <p:sp>
        <p:nvSpPr>
          <p:cNvPr id="44049" name="Rectangle 7"/>
          <p:cNvSpPr>
            <a:spLocks noChangeArrowheads="1"/>
          </p:cNvSpPr>
          <p:nvPr/>
        </p:nvSpPr>
        <p:spPr bwMode="auto">
          <a:xfrm>
            <a:off x="6335713" y="1772862"/>
            <a:ext cx="2195512" cy="1703387"/>
          </a:xfrm>
          <a:prstGeom prst="rect">
            <a:avLst/>
          </a:prstGeom>
          <a:solidFill>
            <a:schemeClr val="bg1">
              <a:alpha val="30196"/>
            </a:schemeClr>
          </a:solidFill>
          <a:ln w="38100">
            <a:solidFill>
              <a:schemeClr val="bg1"/>
            </a:solidFill>
            <a:miter lim="800000"/>
            <a:headEnd/>
            <a:tailEnd/>
          </a:ln>
        </p:spPr>
        <p:txBody>
          <a:bodyPr wrap="none" lIns="0" tIns="0" rIns="0" bIns="0" anchor="b">
            <a:prstTxWarp prst="textNoShape">
              <a:avLst/>
            </a:prstTxWarp>
          </a:bodyPr>
          <a:lstStyle/>
          <a:p>
            <a:endParaRPr lang="en-US">
              <a:cs typeface="ＭＳ Ｐゴシック" charset="-128"/>
            </a:endParaRPr>
          </a:p>
        </p:txBody>
      </p:sp>
      <p:pic>
        <p:nvPicPr>
          <p:cNvPr id="44050" name="Picture 8" descr="000_0091"/>
          <p:cNvPicPr>
            <a:picLocks noChangeAspect="1" noChangeArrowheads="1"/>
          </p:cNvPicPr>
          <p:nvPr/>
        </p:nvPicPr>
        <p:blipFill>
          <a:blip r:embed="rId5"/>
          <a:srcRect/>
          <a:stretch>
            <a:fillRect/>
          </a:stretch>
        </p:blipFill>
        <p:spPr bwMode="auto">
          <a:xfrm>
            <a:off x="6355623" y="1792774"/>
            <a:ext cx="2154787" cy="1663563"/>
          </a:xfrm>
          <a:prstGeom prst="rect">
            <a:avLst/>
          </a:prstGeom>
          <a:noFill/>
          <a:ln w="9525">
            <a:noFill/>
            <a:miter lim="800000"/>
            <a:headEnd/>
            <a:tailEnd/>
          </a:ln>
        </p:spPr>
      </p:pic>
      <p:sp>
        <p:nvSpPr>
          <p:cNvPr id="44047" name="Rectangle 10"/>
          <p:cNvSpPr>
            <a:spLocks noChangeArrowheads="1"/>
          </p:cNvSpPr>
          <p:nvPr/>
        </p:nvSpPr>
        <p:spPr bwMode="auto">
          <a:xfrm>
            <a:off x="4751388" y="1247399"/>
            <a:ext cx="2409825" cy="1868488"/>
          </a:xfrm>
          <a:prstGeom prst="rect">
            <a:avLst/>
          </a:prstGeom>
          <a:solidFill>
            <a:schemeClr val="bg1">
              <a:alpha val="30196"/>
            </a:schemeClr>
          </a:solidFill>
          <a:ln w="38100">
            <a:solidFill>
              <a:schemeClr val="bg1"/>
            </a:solidFill>
            <a:miter lim="800000"/>
            <a:headEnd/>
            <a:tailEnd/>
          </a:ln>
        </p:spPr>
        <p:txBody>
          <a:bodyPr wrap="none" lIns="0" tIns="0" rIns="0" bIns="0" anchor="b">
            <a:prstTxWarp prst="textNoShape">
              <a:avLst/>
            </a:prstTxWarp>
          </a:bodyPr>
          <a:lstStyle/>
          <a:p>
            <a:endParaRPr lang="en-US">
              <a:cs typeface="ＭＳ Ｐゴシック" charset="-128"/>
            </a:endParaRPr>
          </a:p>
        </p:txBody>
      </p:sp>
      <p:pic>
        <p:nvPicPr>
          <p:cNvPr id="44048" name="Picture 11"/>
          <p:cNvPicPr>
            <a:picLocks noChangeAspect="1" noChangeArrowheads="1"/>
          </p:cNvPicPr>
          <p:nvPr/>
        </p:nvPicPr>
        <p:blipFill>
          <a:blip r:embed="rId6"/>
          <a:srcRect/>
          <a:stretch>
            <a:fillRect/>
          </a:stretch>
        </p:blipFill>
        <p:spPr bwMode="gray">
          <a:xfrm>
            <a:off x="4775228" y="1270234"/>
            <a:ext cx="2364132" cy="1823811"/>
          </a:xfrm>
          <a:prstGeom prst="rect">
            <a:avLst/>
          </a:prstGeom>
          <a:noFill/>
          <a:ln w="57150">
            <a:noFill/>
            <a:miter lim="800000"/>
            <a:headEnd/>
            <a:tailEnd/>
          </a:ln>
        </p:spPr>
      </p:pic>
      <p:sp>
        <p:nvSpPr>
          <p:cNvPr id="44039" name="Rectangle 12"/>
          <p:cNvSpPr>
            <a:spLocks noChangeArrowheads="1"/>
          </p:cNvSpPr>
          <p:nvPr/>
        </p:nvSpPr>
        <p:spPr bwMode="auto">
          <a:xfrm>
            <a:off x="4476750" y="3439737"/>
            <a:ext cx="3600450" cy="792162"/>
          </a:xfrm>
          <a:prstGeom prst="rect">
            <a:avLst/>
          </a:prstGeom>
          <a:noFill/>
          <a:ln w="9525">
            <a:noFill/>
            <a:miter lim="800000"/>
            <a:headEnd/>
            <a:tailEnd/>
          </a:ln>
        </p:spPr>
        <p:txBody>
          <a:bodyPr>
            <a:prstTxWarp prst="textNoShape">
              <a:avLst/>
            </a:prstTxWarp>
          </a:bodyPr>
          <a:lstStyle/>
          <a:p>
            <a:pPr eaLnBrk="0" hangingPunct="0">
              <a:spcBef>
                <a:spcPct val="25000"/>
              </a:spcBef>
              <a:spcAft>
                <a:spcPct val="25000"/>
              </a:spcAft>
              <a:buClr>
                <a:srgbClr val="9900CC"/>
              </a:buClr>
              <a:buNone/>
            </a:pPr>
            <a:r>
              <a:rPr lang="en-GB" sz="2000" dirty="0">
                <a:solidFill>
                  <a:srgbClr val="5A007D"/>
                </a:solidFill>
                <a:latin typeface="Calibri" pitchFamily="34" charset="0"/>
                <a:cs typeface="Calibri" pitchFamily="34" charset="0"/>
              </a:rPr>
              <a:t>Low fidelity prototyping</a:t>
            </a:r>
          </a:p>
        </p:txBody>
      </p:sp>
      <p:sp>
        <p:nvSpPr>
          <p:cNvPr id="44040" name="Rectangle 14"/>
          <p:cNvSpPr>
            <a:spLocks noChangeArrowheads="1"/>
          </p:cNvSpPr>
          <p:nvPr/>
        </p:nvSpPr>
        <p:spPr bwMode="auto">
          <a:xfrm>
            <a:off x="6000750" y="6005137"/>
            <a:ext cx="2000250" cy="363537"/>
          </a:xfrm>
          <a:prstGeom prst="rect">
            <a:avLst/>
          </a:prstGeom>
          <a:noFill/>
          <a:ln w="9525">
            <a:noFill/>
            <a:miter lim="800000"/>
            <a:headEnd/>
            <a:tailEnd/>
          </a:ln>
        </p:spPr>
        <p:txBody>
          <a:bodyPr>
            <a:prstTxWarp prst="textNoShape">
              <a:avLst/>
            </a:prstTxWarp>
          </a:bodyPr>
          <a:lstStyle/>
          <a:p>
            <a:pPr eaLnBrk="0" hangingPunct="0">
              <a:spcAft>
                <a:spcPct val="25000"/>
              </a:spcAft>
              <a:buClr>
                <a:srgbClr val="9900CC"/>
              </a:buClr>
              <a:buNone/>
            </a:pPr>
            <a:r>
              <a:rPr lang="en-GB" sz="2000" dirty="0" smtClean="0">
                <a:solidFill>
                  <a:srgbClr val="5A007D"/>
                </a:solidFill>
                <a:latin typeface="Calibri" pitchFamily="34" charset="0"/>
                <a:cs typeface="Calibri" pitchFamily="34" charset="0"/>
              </a:rPr>
              <a:t>Initial </a:t>
            </a:r>
            <a:r>
              <a:rPr lang="en-GB" sz="2000" dirty="0">
                <a:solidFill>
                  <a:srgbClr val="5A007D"/>
                </a:solidFill>
                <a:latin typeface="Calibri" pitchFamily="34" charset="0"/>
                <a:cs typeface="Calibri" pitchFamily="34" charset="0"/>
              </a:rPr>
              <a:t>story list</a:t>
            </a:r>
          </a:p>
        </p:txBody>
      </p:sp>
      <p:sp>
        <p:nvSpPr>
          <p:cNvPr id="79887" name="AutoShape 15"/>
          <p:cNvSpPr>
            <a:spLocks noChangeArrowheads="1"/>
          </p:cNvSpPr>
          <p:nvPr/>
        </p:nvSpPr>
        <p:spPr bwMode="auto">
          <a:xfrm rot="6609218">
            <a:off x="7488238" y="3152399"/>
            <a:ext cx="1189038" cy="611187"/>
          </a:xfrm>
          <a:prstGeom prst="rightArrow">
            <a:avLst>
              <a:gd name="adj1" fmla="val 66731"/>
              <a:gd name="adj2" fmla="val 95562"/>
            </a:avLst>
          </a:prstGeom>
          <a:solidFill>
            <a:srgbClr val="003300"/>
          </a:solidFill>
          <a:ln w="9525">
            <a:noFill/>
            <a:miter lim="800000"/>
            <a:headEnd/>
            <a:tailEnd/>
          </a:ln>
          <a:effectLst>
            <a:outerShdw dist="107763" dir="2700000" algn="ctr" rotWithShape="0">
              <a:schemeClr val="bg2">
                <a:alpha val="50000"/>
              </a:schemeClr>
            </a:outerShdw>
          </a:effectLst>
        </p:spPr>
        <p:txBody>
          <a:bodyPr wrap="none" anchor="ctr">
            <a:prstTxWarp prst="textNoShape">
              <a:avLst/>
            </a:prstTxWarp>
          </a:bodyPr>
          <a:lstStyle/>
          <a:p>
            <a:pPr>
              <a:defRPr/>
            </a:pPr>
            <a:endParaRPr lang="en-US"/>
          </a:p>
        </p:txBody>
      </p:sp>
      <p:sp>
        <p:nvSpPr>
          <p:cNvPr id="44042" name="Rectangle 16"/>
          <p:cNvSpPr>
            <a:spLocks noChangeArrowheads="1"/>
          </p:cNvSpPr>
          <p:nvPr/>
        </p:nvSpPr>
        <p:spPr bwMode="auto">
          <a:xfrm>
            <a:off x="228600" y="6011487"/>
            <a:ext cx="3600450" cy="500062"/>
          </a:xfrm>
          <a:prstGeom prst="rect">
            <a:avLst/>
          </a:prstGeom>
          <a:noFill/>
          <a:ln w="9525">
            <a:noFill/>
            <a:miter lim="800000"/>
            <a:headEnd/>
            <a:tailEnd/>
          </a:ln>
        </p:spPr>
        <p:txBody>
          <a:bodyPr>
            <a:prstTxWarp prst="textNoShape">
              <a:avLst/>
            </a:prstTxWarp>
          </a:bodyPr>
          <a:lstStyle/>
          <a:p>
            <a:pPr eaLnBrk="0" hangingPunct="0">
              <a:spcBef>
                <a:spcPct val="25000"/>
              </a:spcBef>
              <a:spcAft>
                <a:spcPct val="25000"/>
              </a:spcAft>
              <a:buClr>
                <a:srgbClr val="9900CC"/>
              </a:buClr>
              <a:buNone/>
            </a:pPr>
            <a:r>
              <a:rPr lang="en-GB" sz="2000" dirty="0">
                <a:solidFill>
                  <a:srgbClr val="5A007D"/>
                </a:solidFill>
                <a:latin typeface="Calibri" pitchFamily="34" charset="0"/>
                <a:cs typeface="Calibri" pitchFamily="34" charset="0"/>
              </a:rPr>
              <a:t>Focused small group analysis</a:t>
            </a:r>
          </a:p>
        </p:txBody>
      </p:sp>
      <p:pic>
        <p:nvPicPr>
          <p:cNvPr id="44043" name="Picture 17"/>
          <p:cNvPicPr>
            <a:picLocks noChangeAspect="1" noChangeArrowheads="1"/>
          </p:cNvPicPr>
          <p:nvPr/>
        </p:nvPicPr>
        <p:blipFill>
          <a:blip r:embed="rId7"/>
          <a:srcRect/>
          <a:stretch>
            <a:fillRect/>
          </a:stretch>
        </p:blipFill>
        <p:spPr bwMode="auto">
          <a:xfrm>
            <a:off x="827088" y="4082674"/>
            <a:ext cx="2508250" cy="1881188"/>
          </a:xfrm>
          <a:prstGeom prst="rect">
            <a:avLst/>
          </a:prstGeom>
          <a:noFill/>
          <a:ln w="9525">
            <a:noFill/>
            <a:miter lim="800000"/>
            <a:headEnd/>
            <a:tailEnd/>
          </a:ln>
        </p:spPr>
      </p:pic>
      <p:sp>
        <p:nvSpPr>
          <p:cNvPr id="79890" name="AutoShape 18"/>
          <p:cNvSpPr>
            <a:spLocks noChangeArrowheads="1"/>
          </p:cNvSpPr>
          <p:nvPr/>
        </p:nvSpPr>
        <p:spPr bwMode="auto">
          <a:xfrm>
            <a:off x="3193013" y="4797049"/>
            <a:ext cx="1736175" cy="611188"/>
          </a:xfrm>
          <a:prstGeom prst="rightArrow">
            <a:avLst>
              <a:gd name="adj1" fmla="val 66731"/>
              <a:gd name="adj2" fmla="val 90968"/>
            </a:avLst>
          </a:prstGeom>
          <a:solidFill>
            <a:srgbClr val="003300"/>
          </a:solidFill>
          <a:ln w="9525">
            <a:noFill/>
            <a:miter lim="800000"/>
            <a:headEnd/>
            <a:tailEnd/>
          </a:ln>
          <a:effectLst>
            <a:outerShdw dist="107763" dir="2700000" algn="ctr" rotWithShape="0">
              <a:schemeClr val="bg2">
                <a:alpha val="50000"/>
              </a:schemeClr>
            </a:outerShdw>
          </a:effectLst>
        </p:spPr>
        <p:txBody>
          <a:bodyPr wrap="none" anchor="ctr">
            <a:prstTxWarp prst="textNoShape">
              <a:avLst/>
            </a:prstTxWarp>
          </a:bodyPr>
          <a:lstStyle/>
          <a:p>
            <a:pPr>
              <a:defRPr/>
            </a:pPr>
            <a:endParaRPr lang="en-US"/>
          </a:p>
        </p:txBody>
      </p:sp>
      <p:sp>
        <p:nvSpPr>
          <p:cNvPr id="79891" name="AutoShape 19"/>
          <p:cNvSpPr>
            <a:spLocks noChangeArrowheads="1"/>
          </p:cNvSpPr>
          <p:nvPr/>
        </p:nvSpPr>
        <p:spPr bwMode="auto">
          <a:xfrm rot="2553881">
            <a:off x="2805642" y="3303744"/>
            <a:ext cx="2309049" cy="611187"/>
          </a:xfrm>
          <a:prstGeom prst="rightArrow">
            <a:avLst>
              <a:gd name="adj1" fmla="val 66731"/>
              <a:gd name="adj2" fmla="val 107172"/>
            </a:avLst>
          </a:prstGeom>
          <a:solidFill>
            <a:srgbClr val="003300"/>
          </a:solidFill>
          <a:ln w="9525">
            <a:noFill/>
            <a:miter lim="800000"/>
            <a:headEnd/>
            <a:tailEnd/>
          </a:ln>
          <a:effectLst>
            <a:outerShdw dist="107763" dir="2700000" algn="ctr" rotWithShape="0">
              <a:schemeClr val="bg2">
                <a:alpha val="50000"/>
              </a:schemeClr>
            </a:outerShdw>
          </a:effectLst>
        </p:spPr>
        <p:txBody>
          <a:bodyPr wrap="none" anchor="ctr">
            <a:prstTxWarp prst="textNoShape">
              <a:avLst/>
            </a:prstTxWarp>
          </a:bodyPr>
          <a:lstStyle/>
          <a:p>
            <a:pPr>
              <a:defRPr/>
            </a:pPr>
            <a:endParaRPr lang="en-US"/>
          </a:p>
        </p:txBody>
      </p:sp>
      <p:pic>
        <p:nvPicPr>
          <p:cNvPr id="21" name="Picture 20" descr="MSL.jpg"/>
          <p:cNvPicPr>
            <a:picLocks noChangeAspect="1"/>
          </p:cNvPicPr>
          <p:nvPr/>
        </p:nvPicPr>
        <p:blipFill>
          <a:blip r:embed="rId8"/>
          <a:srcRect/>
          <a:stretch>
            <a:fillRect/>
          </a:stretch>
        </p:blipFill>
        <p:spPr bwMode="auto">
          <a:xfrm>
            <a:off x="4929188" y="4011237"/>
            <a:ext cx="3786187" cy="2001837"/>
          </a:xfrm>
          <a:prstGeom prst="rect">
            <a:avLst/>
          </a:prstGeom>
          <a:noFill/>
          <a:ln w="9525">
            <a:noFill/>
            <a:miter lim="800000"/>
            <a:headEnd/>
            <a:tailEnd/>
          </a:ln>
          <a:effectLst>
            <a:outerShdw blurRad="63500" dist="38100" dir="2700000" algn="tl" rotWithShape="0">
              <a:srgbClr val="000000">
                <a:alpha val="39999"/>
              </a:srgbClr>
            </a:outerShdw>
          </a:effectLst>
        </p:spPr>
      </p:pic>
    </p:spTree>
    <p:extLst>
      <p:ext uri="{BB962C8B-B14F-4D97-AF65-F5344CB8AC3E}">
        <p14:creationId xmlns:p14="http://schemas.microsoft.com/office/powerpoint/2010/main" val="2848820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fade">
                                      <p:cBhvr>
                                        <p:cTn id="7" dur="2000"/>
                                        <p:tgtEl>
                                          <p:spTgt spid="440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039"/>
                                        </p:tgtEl>
                                        <p:attrNameLst>
                                          <p:attrName>style.visibility</p:attrName>
                                        </p:attrNameLst>
                                      </p:cBhvr>
                                      <p:to>
                                        <p:strVal val="visible"/>
                                      </p:to>
                                    </p:set>
                                    <p:animEffect transition="in" filter="fade">
                                      <p:cBhvr>
                                        <p:cTn id="10" dur="2000"/>
                                        <p:tgtEl>
                                          <p:spTgt spid="440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043"/>
                                        </p:tgtEl>
                                        <p:attrNameLst>
                                          <p:attrName>style.visibility</p:attrName>
                                        </p:attrNameLst>
                                      </p:cBhvr>
                                      <p:to>
                                        <p:strVal val="visible"/>
                                      </p:to>
                                    </p:set>
                                    <p:animEffect transition="in" filter="fade">
                                      <p:cBhvr>
                                        <p:cTn id="15" dur="2000"/>
                                        <p:tgtEl>
                                          <p:spTgt spid="440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042"/>
                                        </p:tgtEl>
                                        <p:attrNameLst>
                                          <p:attrName>style.visibility</p:attrName>
                                        </p:attrNameLst>
                                      </p:cBhvr>
                                      <p:to>
                                        <p:strVal val="visible"/>
                                      </p:to>
                                    </p:set>
                                    <p:animEffect transition="in" filter="fade">
                                      <p:cBhvr>
                                        <p:cTn id="18" dur="2000"/>
                                        <p:tgtEl>
                                          <p:spTgt spid="440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9891"/>
                                        </p:tgtEl>
                                        <p:attrNameLst>
                                          <p:attrName>style.visibility</p:attrName>
                                        </p:attrNameLst>
                                      </p:cBhvr>
                                      <p:to>
                                        <p:strVal val="visible"/>
                                      </p:to>
                                    </p:set>
                                    <p:animEffect transition="in" filter="fade">
                                      <p:cBhvr>
                                        <p:cTn id="23" dur="2000"/>
                                        <p:tgtEl>
                                          <p:spTgt spid="7989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9887"/>
                                        </p:tgtEl>
                                        <p:attrNameLst>
                                          <p:attrName>style.visibility</p:attrName>
                                        </p:attrNameLst>
                                      </p:cBhvr>
                                      <p:to>
                                        <p:strVal val="visible"/>
                                      </p:to>
                                    </p:set>
                                    <p:animEffect transition="in" filter="fade">
                                      <p:cBhvr>
                                        <p:cTn id="26" dur="2000"/>
                                        <p:tgtEl>
                                          <p:spTgt spid="7988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890"/>
                                        </p:tgtEl>
                                        <p:attrNameLst>
                                          <p:attrName>style.visibility</p:attrName>
                                        </p:attrNameLst>
                                      </p:cBhvr>
                                      <p:to>
                                        <p:strVal val="visible"/>
                                      </p:to>
                                    </p:set>
                                    <p:animEffect transition="in" filter="fade">
                                      <p:cBhvr>
                                        <p:cTn id="29" dur="2000"/>
                                        <p:tgtEl>
                                          <p:spTgt spid="798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0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040"/>
                                        </p:tgtEl>
                                        <p:attrNameLst>
                                          <p:attrName>style.visibility</p:attrName>
                                        </p:attrNameLst>
                                      </p:cBhvr>
                                      <p:to>
                                        <p:strVal val="visible"/>
                                      </p:to>
                                    </p:set>
                                    <p:animEffect transition="in" filter="fade">
                                      <p:cBhvr>
                                        <p:cTn id="37" dur="20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P spid="44039" grpId="0"/>
      <p:bldP spid="44040" grpId="0"/>
      <p:bldP spid="79887" grpId="0" animBg="1"/>
      <p:bldP spid="44042" grpId="0"/>
      <p:bldP spid="79890" grpId="0" animBg="1"/>
      <p:bldP spid="7989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latin typeface="Marydale"/>
              </a:rPr>
              <a:t>MoSCoW</a:t>
            </a:r>
            <a:r>
              <a:rPr lang="en-US" dirty="0" smtClean="0">
                <a:latin typeface="Marydale"/>
              </a:rPr>
              <a:t> Prioritization</a:t>
            </a:r>
          </a:p>
        </p:txBody>
      </p:sp>
      <p:grpSp>
        <p:nvGrpSpPr>
          <p:cNvPr id="2" name="Group 48"/>
          <p:cNvGrpSpPr/>
          <p:nvPr/>
        </p:nvGrpSpPr>
        <p:grpSpPr>
          <a:xfrm>
            <a:off x="1589886" y="1066800"/>
            <a:ext cx="6182514" cy="45901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8" name="Rectangle 17"/>
          <p:cNvSpPr/>
          <p:nvPr/>
        </p:nvSpPr>
        <p:spPr bwMode="auto">
          <a:xfrm>
            <a:off x="1625486" y="4064000"/>
            <a:ext cx="4838814" cy="1553542"/>
          </a:xfrm>
          <a:prstGeom prst="rect">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Rectangle 18"/>
          <p:cNvSpPr/>
          <p:nvPr/>
        </p:nvSpPr>
        <p:spPr bwMode="auto">
          <a:xfrm>
            <a:off x="1617019" y="2997200"/>
            <a:ext cx="4838814" cy="1070942"/>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 name="Rectangle 19"/>
          <p:cNvSpPr/>
          <p:nvPr/>
        </p:nvSpPr>
        <p:spPr bwMode="auto">
          <a:xfrm>
            <a:off x="1617019" y="2230967"/>
            <a:ext cx="4838814" cy="766142"/>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Rectangle 24"/>
          <p:cNvSpPr/>
          <p:nvPr/>
        </p:nvSpPr>
        <p:spPr bwMode="auto">
          <a:xfrm>
            <a:off x="1617019" y="1739900"/>
            <a:ext cx="4838814" cy="49944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6" name="TextBox 25"/>
          <p:cNvSpPr txBox="1"/>
          <p:nvPr/>
        </p:nvSpPr>
        <p:spPr>
          <a:xfrm>
            <a:off x="1640685" y="4490303"/>
            <a:ext cx="4815148" cy="830997"/>
          </a:xfrm>
          <a:prstGeom prst="rect">
            <a:avLst/>
          </a:prstGeom>
          <a:noFill/>
        </p:spPr>
        <p:txBody>
          <a:bodyPr wrap="square" rtlCol="0">
            <a:spAutoFit/>
          </a:bodyPr>
          <a:lstStyle/>
          <a:p>
            <a:pPr algn="ctr">
              <a:buNone/>
            </a:pPr>
            <a:r>
              <a:rPr lang="en-US" sz="4800" b="1" dirty="0" smtClean="0">
                <a:solidFill>
                  <a:schemeClr val="bg1"/>
                </a:solidFill>
                <a:latin typeface="+mj-lt"/>
              </a:rPr>
              <a:t>Must Have</a:t>
            </a:r>
            <a:endParaRPr lang="en-US" sz="4800" b="1" dirty="0">
              <a:solidFill>
                <a:schemeClr val="bg1"/>
              </a:solidFill>
              <a:latin typeface="+mj-lt"/>
            </a:endParaRPr>
          </a:p>
        </p:txBody>
      </p:sp>
      <p:sp>
        <p:nvSpPr>
          <p:cNvPr id="29" name="Rectangle 28"/>
          <p:cNvSpPr/>
          <p:nvPr/>
        </p:nvSpPr>
        <p:spPr>
          <a:xfrm>
            <a:off x="2684226" y="3263900"/>
            <a:ext cx="2670122" cy="584776"/>
          </a:xfrm>
          <a:prstGeom prst="rect">
            <a:avLst/>
          </a:prstGeom>
        </p:spPr>
        <p:txBody>
          <a:bodyPr wrap="none">
            <a:spAutoFit/>
          </a:bodyPr>
          <a:lstStyle/>
          <a:p>
            <a:pPr algn="ctr">
              <a:buNone/>
            </a:pPr>
            <a:r>
              <a:rPr lang="en-US" sz="3200" b="1" dirty="0" smtClean="0">
                <a:solidFill>
                  <a:schemeClr val="bg1"/>
                </a:solidFill>
                <a:latin typeface="+mj-lt"/>
              </a:rPr>
              <a:t>Should Have</a:t>
            </a:r>
            <a:endParaRPr lang="en-US" sz="3200" b="1" dirty="0">
              <a:solidFill>
                <a:schemeClr val="bg1"/>
              </a:solidFill>
              <a:latin typeface="+mj-lt"/>
            </a:endParaRPr>
          </a:p>
        </p:txBody>
      </p:sp>
      <p:sp>
        <p:nvSpPr>
          <p:cNvPr id="30" name="Rectangle 29"/>
          <p:cNvSpPr/>
          <p:nvPr/>
        </p:nvSpPr>
        <p:spPr>
          <a:xfrm>
            <a:off x="3072748" y="2425700"/>
            <a:ext cx="1877738" cy="461665"/>
          </a:xfrm>
          <a:prstGeom prst="rect">
            <a:avLst/>
          </a:prstGeom>
        </p:spPr>
        <p:txBody>
          <a:bodyPr wrap="none">
            <a:spAutoFit/>
          </a:bodyPr>
          <a:lstStyle/>
          <a:p>
            <a:pPr algn="ctr">
              <a:buNone/>
            </a:pPr>
            <a:r>
              <a:rPr lang="en-US" sz="2400" b="1" dirty="0" smtClean="0">
                <a:solidFill>
                  <a:schemeClr val="bg1"/>
                </a:solidFill>
                <a:latin typeface="+mj-lt"/>
              </a:rPr>
              <a:t>Could Have</a:t>
            </a:r>
            <a:endParaRPr lang="en-US" sz="2400" b="1" dirty="0">
              <a:solidFill>
                <a:schemeClr val="bg1"/>
              </a:solidFill>
              <a:latin typeface="+mj-lt"/>
            </a:endParaRPr>
          </a:p>
        </p:txBody>
      </p:sp>
      <p:sp>
        <p:nvSpPr>
          <p:cNvPr id="31" name="Rectangle 30"/>
          <p:cNvSpPr/>
          <p:nvPr/>
        </p:nvSpPr>
        <p:spPr>
          <a:xfrm>
            <a:off x="3309789" y="1893888"/>
            <a:ext cx="1441420" cy="369332"/>
          </a:xfrm>
          <a:prstGeom prst="rect">
            <a:avLst/>
          </a:prstGeom>
        </p:spPr>
        <p:txBody>
          <a:bodyPr wrap="none">
            <a:spAutoFit/>
          </a:bodyPr>
          <a:lstStyle/>
          <a:p>
            <a:pPr algn="ctr">
              <a:buNone/>
            </a:pPr>
            <a:r>
              <a:rPr lang="en-US" sz="1800" b="1" dirty="0" smtClean="0">
                <a:solidFill>
                  <a:schemeClr val="bg1"/>
                </a:solidFill>
                <a:latin typeface="+mj-lt"/>
              </a:rPr>
              <a:t>Won’t Have</a:t>
            </a:r>
            <a:endParaRPr lang="en-US" sz="1800" b="1" dirty="0">
              <a:solidFill>
                <a:schemeClr val="bg1"/>
              </a:solidFill>
              <a:latin typeface="+mj-lt"/>
            </a:endParaRPr>
          </a:p>
        </p:txBody>
      </p:sp>
      <p:cxnSp>
        <p:nvCxnSpPr>
          <p:cNvPr id="8" name="Straight Connector 7"/>
          <p:cNvCxnSpPr/>
          <p:nvPr/>
        </p:nvCxnSpPr>
        <p:spPr bwMode="auto">
          <a:xfrm flipH="1">
            <a:off x="1600200" y="1676400"/>
            <a:ext cx="533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p:cNvSpPr txBox="1"/>
          <p:nvPr/>
        </p:nvSpPr>
        <p:spPr>
          <a:xfrm rot="16200000">
            <a:off x="-381000" y="3364468"/>
            <a:ext cx="2133600" cy="738664"/>
          </a:xfrm>
          <a:prstGeom prst="rect">
            <a:avLst/>
          </a:prstGeom>
          <a:noFill/>
        </p:spPr>
        <p:txBody>
          <a:bodyPr wrap="square" rtlCol="0">
            <a:spAutoFit/>
          </a:bodyPr>
          <a:lstStyle/>
          <a:p>
            <a:pPr>
              <a:buNone/>
            </a:pPr>
            <a:r>
              <a:rPr lang="en-US" dirty="0" smtClean="0"/>
              <a:t>POINTS</a:t>
            </a:r>
            <a:endParaRPr lang="en-US" dirty="0"/>
          </a:p>
        </p:txBody>
      </p:sp>
      <p:sp>
        <p:nvSpPr>
          <p:cNvPr id="22" name="Right Arrow 21"/>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9047990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arydale"/>
              </a:rPr>
              <a:t>Identify MLM Totals</a:t>
            </a:r>
          </a:p>
        </p:txBody>
      </p:sp>
      <p:grpSp>
        <p:nvGrpSpPr>
          <p:cNvPr id="2" name="Group 48"/>
          <p:cNvGrpSpPr/>
          <p:nvPr/>
        </p:nvGrpSpPr>
        <p:grpSpPr>
          <a:xfrm>
            <a:off x="1589886" y="1066800"/>
            <a:ext cx="6182514" cy="45901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8" name="Rectangle 17"/>
          <p:cNvSpPr/>
          <p:nvPr/>
        </p:nvSpPr>
        <p:spPr bwMode="auto">
          <a:xfrm>
            <a:off x="1625486" y="3810000"/>
            <a:ext cx="4838814" cy="1807542"/>
          </a:xfrm>
          <a:prstGeom prst="rect">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6" name="TextBox 25"/>
          <p:cNvSpPr txBox="1"/>
          <p:nvPr/>
        </p:nvSpPr>
        <p:spPr>
          <a:xfrm>
            <a:off x="1640685" y="4490303"/>
            <a:ext cx="4815148" cy="830997"/>
          </a:xfrm>
          <a:prstGeom prst="rect">
            <a:avLst/>
          </a:prstGeom>
          <a:noFill/>
        </p:spPr>
        <p:txBody>
          <a:bodyPr wrap="square" rtlCol="0">
            <a:spAutoFit/>
          </a:bodyPr>
          <a:lstStyle/>
          <a:p>
            <a:pPr algn="ctr">
              <a:buNone/>
            </a:pPr>
            <a:r>
              <a:rPr lang="en-US" sz="4800" b="1" dirty="0" smtClean="0">
                <a:solidFill>
                  <a:schemeClr val="bg1"/>
                </a:solidFill>
                <a:latin typeface="+mj-lt"/>
              </a:rPr>
              <a:t>Must Have</a:t>
            </a:r>
            <a:endParaRPr lang="en-US" sz="4800" b="1" dirty="0">
              <a:solidFill>
                <a:schemeClr val="bg1"/>
              </a:solidFill>
              <a:latin typeface="+mj-lt"/>
            </a:endParaRPr>
          </a:p>
        </p:txBody>
      </p:sp>
      <p:sp>
        <p:nvSpPr>
          <p:cNvPr id="29" name="Rectangle 28"/>
          <p:cNvSpPr/>
          <p:nvPr/>
        </p:nvSpPr>
        <p:spPr>
          <a:xfrm>
            <a:off x="2684226" y="3263900"/>
            <a:ext cx="2670122" cy="584776"/>
          </a:xfrm>
          <a:prstGeom prst="rect">
            <a:avLst/>
          </a:prstGeom>
        </p:spPr>
        <p:txBody>
          <a:bodyPr wrap="none">
            <a:spAutoFit/>
          </a:bodyPr>
          <a:lstStyle/>
          <a:p>
            <a:pPr algn="ctr">
              <a:buNone/>
            </a:pPr>
            <a:r>
              <a:rPr lang="en-US" sz="3200" b="1" dirty="0" smtClean="0">
                <a:solidFill>
                  <a:schemeClr val="bg1"/>
                </a:solidFill>
                <a:latin typeface="+mj-lt"/>
              </a:rPr>
              <a:t>Should Have</a:t>
            </a:r>
            <a:endParaRPr lang="en-US" sz="3200" b="1" dirty="0">
              <a:solidFill>
                <a:schemeClr val="bg1"/>
              </a:solidFill>
              <a:latin typeface="+mj-lt"/>
            </a:endParaRPr>
          </a:p>
        </p:txBody>
      </p:sp>
      <p:sp>
        <p:nvSpPr>
          <p:cNvPr id="30" name="Rectangle 29"/>
          <p:cNvSpPr/>
          <p:nvPr/>
        </p:nvSpPr>
        <p:spPr>
          <a:xfrm>
            <a:off x="3072748" y="2425700"/>
            <a:ext cx="1877738" cy="461665"/>
          </a:xfrm>
          <a:prstGeom prst="rect">
            <a:avLst/>
          </a:prstGeom>
        </p:spPr>
        <p:txBody>
          <a:bodyPr wrap="none">
            <a:spAutoFit/>
          </a:bodyPr>
          <a:lstStyle/>
          <a:p>
            <a:pPr algn="ctr">
              <a:buNone/>
            </a:pPr>
            <a:r>
              <a:rPr lang="en-US" sz="2400" b="1" dirty="0" smtClean="0">
                <a:solidFill>
                  <a:schemeClr val="bg1"/>
                </a:solidFill>
                <a:latin typeface="+mj-lt"/>
              </a:rPr>
              <a:t>Could Have</a:t>
            </a:r>
            <a:endParaRPr lang="en-US" sz="2400" b="1" dirty="0">
              <a:solidFill>
                <a:schemeClr val="bg1"/>
              </a:solidFill>
              <a:latin typeface="+mj-lt"/>
            </a:endParaRPr>
          </a:p>
        </p:txBody>
      </p:sp>
      <p:sp>
        <p:nvSpPr>
          <p:cNvPr id="31" name="Rectangle 30"/>
          <p:cNvSpPr/>
          <p:nvPr/>
        </p:nvSpPr>
        <p:spPr>
          <a:xfrm>
            <a:off x="3309789" y="1893888"/>
            <a:ext cx="1441420" cy="369332"/>
          </a:xfrm>
          <a:prstGeom prst="rect">
            <a:avLst/>
          </a:prstGeom>
        </p:spPr>
        <p:txBody>
          <a:bodyPr wrap="none">
            <a:spAutoFit/>
          </a:bodyPr>
          <a:lstStyle/>
          <a:p>
            <a:pPr algn="ctr">
              <a:buNone/>
            </a:pPr>
            <a:r>
              <a:rPr lang="en-US" sz="1800" b="1" dirty="0" smtClean="0">
                <a:solidFill>
                  <a:schemeClr val="bg1"/>
                </a:solidFill>
                <a:latin typeface="+mj-lt"/>
              </a:rPr>
              <a:t>Won’t Have</a:t>
            </a:r>
            <a:endParaRPr lang="en-US" sz="1800" b="1" dirty="0">
              <a:solidFill>
                <a:schemeClr val="bg1"/>
              </a:solidFill>
              <a:latin typeface="+mj-lt"/>
            </a:endParaRPr>
          </a:p>
        </p:txBody>
      </p:sp>
      <p:sp>
        <p:nvSpPr>
          <p:cNvPr id="21" name="TextBox 20"/>
          <p:cNvSpPr txBox="1"/>
          <p:nvPr/>
        </p:nvSpPr>
        <p:spPr>
          <a:xfrm rot="16200000">
            <a:off x="-392668" y="2907268"/>
            <a:ext cx="2133600" cy="738664"/>
          </a:xfrm>
          <a:prstGeom prst="rect">
            <a:avLst/>
          </a:prstGeom>
          <a:noFill/>
        </p:spPr>
        <p:txBody>
          <a:bodyPr wrap="square" rtlCol="0">
            <a:spAutoFit/>
          </a:bodyPr>
          <a:lstStyle/>
          <a:p>
            <a:pPr>
              <a:buNone/>
            </a:pPr>
            <a:r>
              <a:rPr lang="en-US" dirty="0" smtClean="0"/>
              <a:t>POINTS</a:t>
            </a:r>
            <a:endParaRPr lang="en-US" dirty="0"/>
          </a:p>
        </p:txBody>
      </p:sp>
      <p:sp>
        <p:nvSpPr>
          <p:cNvPr id="22" name="Right Arrow 21"/>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7" name="Straight Connector 16"/>
          <p:cNvCxnSpPr/>
          <p:nvPr/>
        </p:nvCxnSpPr>
        <p:spPr bwMode="auto">
          <a:xfrm>
            <a:off x="1626138" y="3810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a:off x="1641337" y="40386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24" name="Straight Connector 23"/>
          <p:cNvCxnSpPr/>
          <p:nvPr/>
        </p:nvCxnSpPr>
        <p:spPr bwMode="auto">
          <a:xfrm>
            <a:off x="1628637" y="42656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sp>
        <p:nvSpPr>
          <p:cNvPr id="3" name="TextBox 2"/>
          <p:cNvSpPr txBox="1"/>
          <p:nvPr/>
        </p:nvSpPr>
        <p:spPr>
          <a:xfrm>
            <a:off x="7162800" y="3200400"/>
            <a:ext cx="1371600" cy="461665"/>
          </a:xfrm>
          <a:prstGeom prst="rect">
            <a:avLst/>
          </a:prstGeom>
          <a:noFill/>
        </p:spPr>
        <p:txBody>
          <a:bodyPr wrap="square" rtlCol="0">
            <a:spAutoFit/>
          </a:bodyPr>
          <a:lstStyle/>
          <a:p>
            <a:pPr>
              <a:buNone/>
            </a:pPr>
            <a:r>
              <a:rPr lang="en-US" sz="2400" dirty="0" smtClean="0"/>
              <a:t>Max</a:t>
            </a:r>
            <a:endParaRPr lang="en-US" sz="2400" dirty="0"/>
          </a:p>
        </p:txBody>
      </p:sp>
      <p:sp>
        <p:nvSpPr>
          <p:cNvPr id="27" name="TextBox 26"/>
          <p:cNvSpPr txBox="1"/>
          <p:nvPr/>
        </p:nvSpPr>
        <p:spPr>
          <a:xfrm>
            <a:off x="7543800" y="3886200"/>
            <a:ext cx="990600" cy="461665"/>
          </a:xfrm>
          <a:prstGeom prst="rect">
            <a:avLst/>
          </a:prstGeom>
          <a:noFill/>
        </p:spPr>
        <p:txBody>
          <a:bodyPr wrap="square" rtlCol="0">
            <a:spAutoFit/>
          </a:bodyPr>
          <a:lstStyle/>
          <a:p>
            <a:pPr>
              <a:buNone/>
            </a:pPr>
            <a:r>
              <a:rPr lang="en-US" sz="2400" dirty="0" smtClean="0"/>
              <a:t>Likely</a:t>
            </a:r>
            <a:endParaRPr lang="en-US" sz="2400" dirty="0"/>
          </a:p>
        </p:txBody>
      </p:sp>
      <p:sp>
        <p:nvSpPr>
          <p:cNvPr id="28" name="TextBox 27"/>
          <p:cNvSpPr txBox="1"/>
          <p:nvPr/>
        </p:nvSpPr>
        <p:spPr>
          <a:xfrm>
            <a:off x="7315200" y="4400490"/>
            <a:ext cx="1600200" cy="461665"/>
          </a:xfrm>
          <a:prstGeom prst="rect">
            <a:avLst/>
          </a:prstGeom>
          <a:noFill/>
        </p:spPr>
        <p:txBody>
          <a:bodyPr wrap="square" rtlCol="0">
            <a:spAutoFit/>
          </a:bodyPr>
          <a:lstStyle/>
          <a:p>
            <a:pPr>
              <a:buNone/>
            </a:pPr>
            <a:r>
              <a:rPr lang="en-US" sz="2400" dirty="0" smtClean="0"/>
              <a:t>Min</a:t>
            </a:r>
            <a:endParaRPr lang="en-US" sz="2400" dirty="0"/>
          </a:p>
        </p:txBody>
      </p:sp>
      <p:cxnSp>
        <p:nvCxnSpPr>
          <p:cNvPr id="6" name="Straight Arrow Connector 5"/>
          <p:cNvCxnSpPr>
            <a:stCxn id="28" idx="1"/>
          </p:cNvCxnSpPr>
          <p:nvPr/>
        </p:nvCxnSpPr>
        <p:spPr bwMode="auto">
          <a:xfrm flipH="1" flipV="1">
            <a:off x="6553200" y="4343402"/>
            <a:ext cx="762000" cy="287921"/>
          </a:xfrm>
          <a:prstGeom prst="straightConnector1">
            <a:avLst/>
          </a:prstGeom>
          <a:solidFill>
            <a:schemeClr val="accent1"/>
          </a:solid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Arrow Connector 31"/>
          <p:cNvCxnSpPr>
            <a:stCxn id="27" idx="1"/>
          </p:cNvCxnSpPr>
          <p:nvPr/>
        </p:nvCxnSpPr>
        <p:spPr bwMode="auto">
          <a:xfrm flipH="1" flipV="1">
            <a:off x="6553200" y="4086256"/>
            <a:ext cx="990600" cy="30777"/>
          </a:xfrm>
          <a:prstGeom prst="straightConnector1">
            <a:avLst/>
          </a:prstGeom>
          <a:solidFill>
            <a:schemeClr val="accent1"/>
          </a:solid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Arrow Connector 32"/>
          <p:cNvCxnSpPr>
            <a:stCxn id="3" idx="1"/>
          </p:cNvCxnSpPr>
          <p:nvPr/>
        </p:nvCxnSpPr>
        <p:spPr bwMode="auto">
          <a:xfrm flipH="1">
            <a:off x="6477000" y="3431233"/>
            <a:ext cx="685800" cy="302568"/>
          </a:xfrm>
          <a:prstGeom prst="straightConnector1">
            <a:avLst/>
          </a:prstGeom>
          <a:solidFill>
            <a:schemeClr val="accent1"/>
          </a:solid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8919658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arydale"/>
              </a:rPr>
              <a:t>Story Growth Allowance</a:t>
            </a:r>
          </a:p>
        </p:txBody>
      </p:sp>
      <p:grpSp>
        <p:nvGrpSpPr>
          <p:cNvPr id="2" name="Group 48"/>
          <p:cNvGrpSpPr/>
          <p:nvPr/>
        </p:nvGrpSpPr>
        <p:grpSpPr>
          <a:xfrm>
            <a:off x="1589886" y="1066800"/>
            <a:ext cx="6182514" cy="45901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8" name="Rectangle 17"/>
          <p:cNvSpPr/>
          <p:nvPr/>
        </p:nvSpPr>
        <p:spPr bwMode="auto">
          <a:xfrm>
            <a:off x="1625486" y="3810000"/>
            <a:ext cx="4838814" cy="1807542"/>
          </a:xfrm>
          <a:prstGeom prst="rect">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6" name="TextBox 25"/>
          <p:cNvSpPr txBox="1"/>
          <p:nvPr/>
        </p:nvSpPr>
        <p:spPr>
          <a:xfrm>
            <a:off x="1640685" y="4490303"/>
            <a:ext cx="4815148" cy="830997"/>
          </a:xfrm>
          <a:prstGeom prst="rect">
            <a:avLst/>
          </a:prstGeom>
          <a:noFill/>
        </p:spPr>
        <p:txBody>
          <a:bodyPr wrap="square" rtlCol="0">
            <a:spAutoFit/>
          </a:bodyPr>
          <a:lstStyle/>
          <a:p>
            <a:pPr algn="ctr">
              <a:buNone/>
            </a:pPr>
            <a:r>
              <a:rPr lang="en-US" sz="4800" b="1" dirty="0" smtClean="0">
                <a:solidFill>
                  <a:schemeClr val="bg1"/>
                </a:solidFill>
                <a:latin typeface="+mj-lt"/>
              </a:rPr>
              <a:t>Must Have</a:t>
            </a:r>
            <a:endParaRPr lang="en-US" sz="4800" b="1" dirty="0">
              <a:solidFill>
                <a:schemeClr val="bg1"/>
              </a:solidFill>
              <a:latin typeface="+mj-lt"/>
            </a:endParaRPr>
          </a:p>
        </p:txBody>
      </p:sp>
      <p:sp>
        <p:nvSpPr>
          <p:cNvPr id="29" name="Rectangle 28"/>
          <p:cNvSpPr/>
          <p:nvPr/>
        </p:nvSpPr>
        <p:spPr>
          <a:xfrm>
            <a:off x="2684226" y="3263900"/>
            <a:ext cx="2670122" cy="584776"/>
          </a:xfrm>
          <a:prstGeom prst="rect">
            <a:avLst/>
          </a:prstGeom>
        </p:spPr>
        <p:txBody>
          <a:bodyPr wrap="none">
            <a:spAutoFit/>
          </a:bodyPr>
          <a:lstStyle/>
          <a:p>
            <a:pPr algn="ctr">
              <a:buNone/>
            </a:pPr>
            <a:r>
              <a:rPr lang="en-US" sz="3200" b="1" dirty="0" smtClean="0">
                <a:solidFill>
                  <a:schemeClr val="bg1"/>
                </a:solidFill>
                <a:latin typeface="+mj-lt"/>
              </a:rPr>
              <a:t>Should Have</a:t>
            </a:r>
            <a:endParaRPr lang="en-US" sz="3200" b="1" dirty="0">
              <a:solidFill>
                <a:schemeClr val="bg1"/>
              </a:solidFill>
              <a:latin typeface="+mj-lt"/>
            </a:endParaRPr>
          </a:p>
        </p:txBody>
      </p:sp>
      <p:sp>
        <p:nvSpPr>
          <p:cNvPr id="30" name="Rectangle 29"/>
          <p:cNvSpPr/>
          <p:nvPr/>
        </p:nvSpPr>
        <p:spPr>
          <a:xfrm>
            <a:off x="3072748" y="2425700"/>
            <a:ext cx="1877738" cy="461665"/>
          </a:xfrm>
          <a:prstGeom prst="rect">
            <a:avLst/>
          </a:prstGeom>
        </p:spPr>
        <p:txBody>
          <a:bodyPr wrap="none">
            <a:spAutoFit/>
          </a:bodyPr>
          <a:lstStyle/>
          <a:p>
            <a:pPr algn="ctr">
              <a:buNone/>
            </a:pPr>
            <a:r>
              <a:rPr lang="en-US" sz="2400" b="1" dirty="0" smtClean="0">
                <a:solidFill>
                  <a:schemeClr val="bg1"/>
                </a:solidFill>
                <a:latin typeface="+mj-lt"/>
              </a:rPr>
              <a:t>Could Have</a:t>
            </a:r>
            <a:endParaRPr lang="en-US" sz="2400" b="1" dirty="0">
              <a:solidFill>
                <a:schemeClr val="bg1"/>
              </a:solidFill>
              <a:latin typeface="+mj-lt"/>
            </a:endParaRPr>
          </a:p>
        </p:txBody>
      </p:sp>
      <p:sp>
        <p:nvSpPr>
          <p:cNvPr id="31" name="Rectangle 30"/>
          <p:cNvSpPr/>
          <p:nvPr/>
        </p:nvSpPr>
        <p:spPr>
          <a:xfrm>
            <a:off x="3309789" y="1893888"/>
            <a:ext cx="1441420" cy="369332"/>
          </a:xfrm>
          <a:prstGeom prst="rect">
            <a:avLst/>
          </a:prstGeom>
        </p:spPr>
        <p:txBody>
          <a:bodyPr wrap="none">
            <a:spAutoFit/>
          </a:bodyPr>
          <a:lstStyle/>
          <a:p>
            <a:pPr algn="ctr">
              <a:buNone/>
            </a:pPr>
            <a:r>
              <a:rPr lang="en-US" sz="1800" b="1" dirty="0" smtClean="0">
                <a:solidFill>
                  <a:schemeClr val="bg1"/>
                </a:solidFill>
                <a:latin typeface="+mj-lt"/>
              </a:rPr>
              <a:t>Won’t Have</a:t>
            </a:r>
            <a:endParaRPr lang="en-US" sz="1800" b="1" dirty="0">
              <a:solidFill>
                <a:schemeClr val="bg1"/>
              </a:solidFill>
              <a:latin typeface="+mj-lt"/>
            </a:endParaRPr>
          </a:p>
        </p:txBody>
      </p:sp>
      <p:sp>
        <p:nvSpPr>
          <p:cNvPr id="21" name="TextBox 20"/>
          <p:cNvSpPr txBox="1"/>
          <p:nvPr/>
        </p:nvSpPr>
        <p:spPr>
          <a:xfrm rot="16200000">
            <a:off x="-419100" y="3059668"/>
            <a:ext cx="2133600" cy="738664"/>
          </a:xfrm>
          <a:prstGeom prst="rect">
            <a:avLst/>
          </a:prstGeom>
          <a:noFill/>
        </p:spPr>
        <p:txBody>
          <a:bodyPr wrap="square" rtlCol="0">
            <a:spAutoFit/>
          </a:bodyPr>
          <a:lstStyle/>
          <a:p>
            <a:pPr>
              <a:buNone/>
            </a:pPr>
            <a:r>
              <a:rPr lang="en-US" dirty="0" smtClean="0"/>
              <a:t>POINTS</a:t>
            </a:r>
            <a:endParaRPr lang="en-US" dirty="0"/>
          </a:p>
        </p:txBody>
      </p:sp>
      <p:sp>
        <p:nvSpPr>
          <p:cNvPr id="22" name="Right Arrow 21"/>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7" name="Straight Connector 16"/>
          <p:cNvCxnSpPr/>
          <p:nvPr/>
        </p:nvCxnSpPr>
        <p:spPr bwMode="auto">
          <a:xfrm>
            <a:off x="1626138" y="3810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a:off x="1641337" y="40386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24" name="Straight Connector 23"/>
          <p:cNvCxnSpPr/>
          <p:nvPr/>
        </p:nvCxnSpPr>
        <p:spPr bwMode="auto">
          <a:xfrm>
            <a:off x="1628637" y="42656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sp>
        <p:nvSpPr>
          <p:cNvPr id="25" name="Right Arrow 24"/>
          <p:cNvSpPr/>
          <p:nvPr/>
        </p:nvSpPr>
        <p:spPr bwMode="auto">
          <a:xfrm rot="16200000">
            <a:off x="2057400" y="3048000"/>
            <a:ext cx="838200" cy="1600200"/>
          </a:xfrm>
          <a:prstGeom prst="rightArrow">
            <a:avLst/>
          </a:prstGeom>
          <a:gradFill>
            <a:gsLst>
              <a:gs pos="0">
                <a:srgbClr val="FF0000">
                  <a:alpha val="22000"/>
                </a:srgbClr>
              </a:gs>
              <a:gs pos="100000">
                <a:srgbClr val="FF0000">
                  <a:alpha val="53000"/>
                </a:srgbClr>
              </a:gs>
            </a:gsLst>
          </a:gra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9718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641337" y="32004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628637" y="34274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sp>
        <p:nvSpPr>
          <p:cNvPr id="20" name="Right Arrow 19"/>
          <p:cNvSpPr/>
          <p:nvPr/>
        </p:nvSpPr>
        <p:spPr bwMode="auto">
          <a:xfrm rot="16200000">
            <a:off x="3429000" y="2819400"/>
            <a:ext cx="838200" cy="1600200"/>
          </a:xfrm>
          <a:prstGeom prst="rightArrow">
            <a:avLst/>
          </a:prstGeom>
          <a:gradFill>
            <a:gsLst>
              <a:gs pos="0">
                <a:srgbClr val="FF0000">
                  <a:alpha val="22000"/>
                </a:srgbClr>
              </a:gs>
              <a:gs pos="100000">
                <a:srgbClr val="FF0000">
                  <a:alpha val="53000"/>
                </a:srgbClr>
              </a:gs>
            </a:gsLst>
          </a:gra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Right Arrow 26"/>
          <p:cNvSpPr/>
          <p:nvPr/>
        </p:nvSpPr>
        <p:spPr bwMode="auto">
          <a:xfrm rot="16200000">
            <a:off x="4800600" y="2590800"/>
            <a:ext cx="838200" cy="1600200"/>
          </a:xfrm>
          <a:prstGeom prst="rightArrow">
            <a:avLst/>
          </a:prstGeom>
          <a:gradFill>
            <a:gsLst>
              <a:gs pos="0">
                <a:srgbClr val="FF0000">
                  <a:alpha val="22000"/>
                </a:srgbClr>
              </a:gs>
              <a:gs pos="100000">
                <a:srgbClr val="FF0000">
                  <a:alpha val="53000"/>
                </a:srgbClr>
              </a:gs>
            </a:gsLst>
          </a:gra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9334887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arydale"/>
              </a:rPr>
              <a:t>Unknown Story Allowance</a:t>
            </a:r>
          </a:p>
        </p:txBody>
      </p:sp>
      <p:grpSp>
        <p:nvGrpSpPr>
          <p:cNvPr id="2" name="Group 48"/>
          <p:cNvGrpSpPr/>
          <p:nvPr/>
        </p:nvGrpSpPr>
        <p:grpSpPr>
          <a:xfrm>
            <a:off x="1589886" y="1066800"/>
            <a:ext cx="6182514" cy="45901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8" name="Rectangle 17"/>
          <p:cNvSpPr/>
          <p:nvPr/>
        </p:nvSpPr>
        <p:spPr bwMode="auto">
          <a:xfrm>
            <a:off x="1625486" y="3810000"/>
            <a:ext cx="4838814" cy="1807542"/>
          </a:xfrm>
          <a:prstGeom prst="rect">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6" name="TextBox 25"/>
          <p:cNvSpPr txBox="1"/>
          <p:nvPr/>
        </p:nvSpPr>
        <p:spPr>
          <a:xfrm>
            <a:off x="1640685" y="4490303"/>
            <a:ext cx="4815148" cy="830997"/>
          </a:xfrm>
          <a:prstGeom prst="rect">
            <a:avLst/>
          </a:prstGeom>
          <a:noFill/>
        </p:spPr>
        <p:txBody>
          <a:bodyPr wrap="square" rtlCol="0">
            <a:spAutoFit/>
          </a:bodyPr>
          <a:lstStyle/>
          <a:p>
            <a:pPr algn="ctr">
              <a:buNone/>
            </a:pPr>
            <a:r>
              <a:rPr lang="en-US" sz="4800" b="1" dirty="0" smtClean="0">
                <a:solidFill>
                  <a:schemeClr val="bg1"/>
                </a:solidFill>
                <a:latin typeface="+mj-lt"/>
              </a:rPr>
              <a:t>Must Have</a:t>
            </a:r>
            <a:endParaRPr lang="en-US" sz="4800" b="1" dirty="0">
              <a:solidFill>
                <a:schemeClr val="bg1"/>
              </a:solidFill>
              <a:latin typeface="+mj-lt"/>
            </a:endParaRPr>
          </a:p>
        </p:txBody>
      </p:sp>
      <p:sp>
        <p:nvSpPr>
          <p:cNvPr id="29" name="Rectangle 28"/>
          <p:cNvSpPr/>
          <p:nvPr/>
        </p:nvSpPr>
        <p:spPr>
          <a:xfrm>
            <a:off x="2684226" y="3263900"/>
            <a:ext cx="2670122" cy="584776"/>
          </a:xfrm>
          <a:prstGeom prst="rect">
            <a:avLst/>
          </a:prstGeom>
        </p:spPr>
        <p:txBody>
          <a:bodyPr wrap="none">
            <a:spAutoFit/>
          </a:bodyPr>
          <a:lstStyle/>
          <a:p>
            <a:pPr algn="ctr">
              <a:buNone/>
            </a:pPr>
            <a:r>
              <a:rPr lang="en-US" sz="3200" b="1" dirty="0" smtClean="0">
                <a:solidFill>
                  <a:schemeClr val="bg1"/>
                </a:solidFill>
                <a:latin typeface="+mj-lt"/>
              </a:rPr>
              <a:t>Should Have</a:t>
            </a:r>
            <a:endParaRPr lang="en-US" sz="3200" b="1" dirty="0">
              <a:solidFill>
                <a:schemeClr val="bg1"/>
              </a:solidFill>
              <a:latin typeface="+mj-lt"/>
            </a:endParaRPr>
          </a:p>
        </p:txBody>
      </p:sp>
      <p:sp>
        <p:nvSpPr>
          <p:cNvPr id="30" name="Rectangle 29"/>
          <p:cNvSpPr/>
          <p:nvPr/>
        </p:nvSpPr>
        <p:spPr>
          <a:xfrm>
            <a:off x="3072748" y="2425700"/>
            <a:ext cx="1877738" cy="461665"/>
          </a:xfrm>
          <a:prstGeom prst="rect">
            <a:avLst/>
          </a:prstGeom>
        </p:spPr>
        <p:txBody>
          <a:bodyPr wrap="none">
            <a:spAutoFit/>
          </a:bodyPr>
          <a:lstStyle/>
          <a:p>
            <a:pPr algn="ctr">
              <a:buNone/>
            </a:pPr>
            <a:r>
              <a:rPr lang="en-US" sz="2400" b="1" dirty="0" smtClean="0">
                <a:solidFill>
                  <a:schemeClr val="bg1"/>
                </a:solidFill>
                <a:latin typeface="+mj-lt"/>
              </a:rPr>
              <a:t>Could Have</a:t>
            </a:r>
            <a:endParaRPr lang="en-US" sz="2400" b="1" dirty="0">
              <a:solidFill>
                <a:schemeClr val="bg1"/>
              </a:solidFill>
              <a:latin typeface="+mj-lt"/>
            </a:endParaRPr>
          </a:p>
        </p:txBody>
      </p:sp>
      <p:sp>
        <p:nvSpPr>
          <p:cNvPr id="31" name="Rectangle 30"/>
          <p:cNvSpPr/>
          <p:nvPr/>
        </p:nvSpPr>
        <p:spPr>
          <a:xfrm>
            <a:off x="3309789" y="1893888"/>
            <a:ext cx="1441420" cy="369332"/>
          </a:xfrm>
          <a:prstGeom prst="rect">
            <a:avLst/>
          </a:prstGeom>
        </p:spPr>
        <p:txBody>
          <a:bodyPr wrap="none">
            <a:spAutoFit/>
          </a:bodyPr>
          <a:lstStyle/>
          <a:p>
            <a:pPr algn="ctr">
              <a:buNone/>
            </a:pPr>
            <a:r>
              <a:rPr lang="en-US" sz="1800" b="1" dirty="0" smtClean="0">
                <a:solidFill>
                  <a:schemeClr val="bg1"/>
                </a:solidFill>
                <a:latin typeface="+mj-lt"/>
              </a:rPr>
              <a:t>Won’t Have</a:t>
            </a:r>
            <a:endParaRPr lang="en-US" sz="1800" b="1" dirty="0">
              <a:solidFill>
                <a:schemeClr val="bg1"/>
              </a:solidFill>
              <a:latin typeface="+mj-lt"/>
            </a:endParaRPr>
          </a:p>
        </p:txBody>
      </p:sp>
      <p:sp>
        <p:nvSpPr>
          <p:cNvPr id="21" name="TextBox 20"/>
          <p:cNvSpPr txBox="1"/>
          <p:nvPr/>
        </p:nvSpPr>
        <p:spPr>
          <a:xfrm rot="16200000">
            <a:off x="-432344" y="3453368"/>
            <a:ext cx="2108200" cy="738664"/>
          </a:xfrm>
          <a:prstGeom prst="rect">
            <a:avLst/>
          </a:prstGeom>
          <a:noFill/>
        </p:spPr>
        <p:txBody>
          <a:bodyPr wrap="square" rtlCol="0">
            <a:spAutoFit/>
          </a:bodyPr>
          <a:lstStyle/>
          <a:p>
            <a:pPr>
              <a:buNone/>
            </a:pPr>
            <a:r>
              <a:rPr lang="en-US" dirty="0" smtClean="0"/>
              <a:t>POINTS</a:t>
            </a:r>
            <a:endParaRPr lang="en-US" dirty="0"/>
          </a:p>
        </p:txBody>
      </p:sp>
      <p:sp>
        <p:nvSpPr>
          <p:cNvPr id="22" name="Right Arrow 21"/>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7" name="Straight Connector 16"/>
          <p:cNvCxnSpPr/>
          <p:nvPr/>
        </p:nvCxnSpPr>
        <p:spPr bwMode="auto">
          <a:xfrm>
            <a:off x="1626138" y="21336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a:off x="1641337" y="23622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24" name="Straight Connector 23"/>
          <p:cNvCxnSpPr/>
          <p:nvPr/>
        </p:nvCxnSpPr>
        <p:spPr bwMode="auto">
          <a:xfrm>
            <a:off x="1628637" y="25892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sp>
        <p:nvSpPr>
          <p:cNvPr id="25" name="Right Arrow 24"/>
          <p:cNvSpPr/>
          <p:nvPr/>
        </p:nvSpPr>
        <p:spPr bwMode="auto">
          <a:xfrm rot="16200000">
            <a:off x="2057400" y="2209800"/>
            <a:ext cx="838200" cy="1600200"/>
          </a:xfrm>
          <a:prstGeom prst="rightArrow">
            <a:avLst/>
          </a:prstGeom>
          <a:gradFill>
            <a:gsLst>
              <a:gs pos="0">
                <a:srgbClr val="FF0000">
                  <a:alpha val="22000"/>
                </a:srgbClr>
              </a:gs>
              <a:gs pos="100000">
                <a:srgbClr val="FF0000">
                  <a:alpha val="53000"/>
                </a:srgbClr>
              </a:gs>
            </a:gsLst>
          </a:gra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9718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641337" y="32004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628637" y="34274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sp>
        <p:nvSpPr>
          <p:cNvPr id="20" name="Right Arrow 19"/>
          <p:cNvSpPr/>
          <p:nvPr/>
        </p:nvSpPr>
        <p:spPr bwMode="auto">
          <a:xfrm rot="16200000">
            <a:off x="3429000" y="1981200"/>
            <a:ext cx="838200" cy="1600200"/>
          </a:xfrm>
          <a:prstGeom prst="rightArrow">
            <a:avLst/>
          </a:prstGeom>
          <a:gradFill>
            <a:gsLst>
              <a:gs pos="0">
                <a:srgbClr val="FF0000">
                  <a:alpha val="22000"/>
                </a:srgbClr>
              </a:gs>
              <a:gs pos="100000">
                <a:srgbClr val="FF0000">
                  <a:alpha val="53000"/>
                </a:srgbClr>
              </a:gs>
            </a:gsLst>
          </a:gra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Right Arrow 26"/>
          <p:cNvSpPr/>
          <p:nvPr/>
        </p:nvSpPr>
        <p:spPr bwMode="auto">
          <a:xfrm rot="16200000">
            <a:off x="4800600" y="1752600"/>
            <a:ext cx="838200" cy="1600200"/>
          </a:xfrm>
          <a:prstGeom prst="rightArrow">
            <a:avLst/>
          </a:prstGeom>
          <a:gradFill>
            <a:gsLst>
              <a:gs pos="0">
                <a:srgbClr val="FF0000">
                  <a:alpha val="22000"/>
                </a:srgbClr>
              </a:gs>
              <a:gs pos="100000">
                <a:srgbClr val="FF0000">
                  <a:alpha val="53000"/>
                </a:srgbClr>
              </a:gs>
            </a:gsLst>
          </a:gra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Rounded Rectangle 27"/>
          <p:cNvSpPr/>
          <p:nvPr/>
        </p:nvSpPr>
        <p:spPr bwMode="auto">
          <a:xfrm>
            <a:off x="2339752" y="5863208"/>
            <a:ext cx="6480720" cy="878160"/>
          </a:xfrm>
          <a:prstGeom prst="roundRect">
            <a:avLst/>
          </a:prstGeom>
          <a:gradFill flip="none" rotWithShape="1">
            <a:gsLst>
              <a:gs pos="0">
                <a:srgbClr val="FF6600"/>
              </a:gs>
              <a:gs pos="100000">
                <a:srgbClr val="FF6600"/>
              </a:gs>
            </a:gsLst>
            <a:lin ang="0" scaled="1"/>
            <a:tileRect/>
          </a:gradFill>
          <a:ln w="25400" cap="flat" cmpd="sng" algn="ctr">
            <a:solidFill>
              <a:srgbClr val="000000"/>
            </a:solidFill>
            <a:prstDash val="solid"/>
            <a:round/>
            <a:headEnd type="none" w="med" len="med"/>
            <a:tailEnd type="none" w="med" len="med"/>
          </a:ln>
          <a:effectLst>
            <a:outerShdw blurRad="50800" dist="38100" dir="2700000" algn="tl" rotWithShape="0">
              <a:schemeClr val="bg1">
                <a:lumMod val="65000"/>
                <a:alpha val="43000"/>
              </a:scheme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F2F2F2"/>
                </a:solidFill>
                <a:latin typeface="Calibri"/>
                <a:ea typeface="ヒラギノ角ゴ ProN W3" charset="0"/>
                <a:cs typeface="Calibri"/>
                <a:sym typeface="Gill Sans" charset="0"/>
              </a:rPr>
              <a:t>Allowances will most likely be required, they are not “nice to have”</a:t>
            </a:r>
            <a:endParaRPr kumimoji="0" lang="en-US" sz="2400" b="0" i="0" u="none" strike="noStrike" cap="none" normalizeH="0" baseline="0" dirty="0">
              <a:ln>
                <a:noFill/>
              </a:ln>
              <a:solidFill>
                <a:srgbClr val="F2F2F2"/>
              </a:solidFill>
              <a:effectLst/>
              <a:latin typeface="Calibri"/>
              <a:ea typeface="ヒラギノ角ゴ ProN W3" charset="0"/>
              <a:cs typeface="Calibri"/>
              <a:sym typeface="Gill Sans" charset="0"/>
            </a:endParaRPr>
          </a:p>
        </p:txBody>
      </p:sp>
    </p:spTree>
    <p:extLst>
      <p:ext uri="{BB962C8B-B14F-4D97-AF65-F5344CB8AC3E}">
        <p14:creationId xmlns:p14="http://schemas.microsoft.com/office/powerpoint/2010/main" val="129654107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303609"/>
            <a:ext cx="8412480" cy="839391"/>
          </a:xfrm>
        </p:spPr>
        <p:txBody>
          <a:bodyPr>
            <a:normAutofit fontScale="90000"/>
          </a:bodyPr>
          <a:lstStyle/>
          <a:p>
            <a:r>
              <a:rPr lang="en-US" sz="4400" dirty="0" smtClean="0">
                <a:latin typeface="Marydale"/>
              </a:rPr>
              <a:t>Primary variables in developing a base release plan</a:t>
            </a:r>
          </a:p>
        </p:txBody>
      </p:sp>
      <p:sp>
        <p:nvSpPr>
          <p:cNvPr id="6" name="Content Placeholder 5"/>
          <p:cNvSpPr>
            <a:spLocks noGrp="1"/>
          </p:cNvSpPr>
          <p:nvPr>
            <p:ph idx="1"/>
          </p:nvPr>
        </p:nvSpPr>
        <p:spPr>
          <a:xfrm>
            <a:off x="457200" y="1524000"/>
            <a:ext cx="7848600" cy="1454789"/>
          </a:xfrm>
        </p:spPr>
        <p:txBody>
          <a:bodyPr>
            <a:noAutofit/>
          </a:bodyPr>
          <a:lstStyle/>
          <a:p>
            <a:pPr marL="0" indent="0">
              <a:buNone/>
            </a:pPr>
            <a:r>
              <a:rPr lang="en-US" sz="2400" dirty="0" smtClean="0">
                <a:solidFill>
                  <a:srgbClr val="FF0000"/>
                </a:solidFill>
              </a:rPr>
              <a:t>The total </a:t>
            </a:r>
            <a:r>
              <a:rPr lang="en-US" sz="2400" b="1" dirty="0" smtClean="0">
                <a:solidFill>
                  <a:srgbClr val="FF0000"/>
                </a:solidFill>
              </a:rPr>
              <a:t>new</a:t>
            </a:r>
            <a:r>
              <a:rPr lang="en-US" sz="2400" dirty="0" smtClean="0">
                <a:solidFill>
                  <a:srgbClr val="FF0000"/>
                </a:solidFill>
              </a:rPr>
              <a:t> size of what we are developing (in points)</a:t>
            </a: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cxnSp>
        <p:nvCxnSpPr>
          <p:cNvPr id="8" name="Straight Connector 7"/>
          <p:cNvCxnSpPr/>
          <p:nvPr/>
        </p:nvCxnSpPr>
        <p:spPr bwMode="auto">
          <a:xfrm rot="10800000" flipV="1">
            <a:off x="1676936" y="3505200"/>
            <a:ext cx="4887113" cy="1"/>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0" name="TextBox 9"/>
          <p:cNvSpPr txBox="1"/>
          <p:nvPr/>
        </p:nvSpPr>
        <p:spPr>
          <a:xfrm rot="16200000">
            <a:off x="-457200" y="3135868"/>
            <a:ext cx="22860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971800"/>
            <a:ext cx="0" cy="23622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971800"/>
            <a:ext cx="0" cy="23622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971800"/>
            <a:ext cx="0" cy="23622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971800"/>
            <a:ext cx="0" cy="23622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971800"/>
            <a:ext cx="0" cy="23622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50292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641337" y="28956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628637" y="31226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sp>
        <p:nvSpPr>
          <p:cNvPr id="37" name="Right Arrow 36"/>
          <p:cNvSpPr/>
          <p:nvPr/>
        </p:nvSpPr>
        <p:spPr bwMode="auto">
          <a:xfrm rot="16200000">
            <a:off x="2209799" y="2590801"/>
            <a:ext cx="533402" cy="1295400"/>
          </a:xfrm>
          <a:prstGeom prst="rightArrow">
            <a:avLst/>
          </a:prstGeom>
          <a:gradFill>
            <a:gsLst>
              <a:gs pos="0">
                <a:srgbClr val="FF0000">
                  <a:alpha val="22000"/>
                </a:srgbClr>
              </a:gs>
              <a:gs pos="100000">
                <a:srgbClr val="FF0000">
                  <a:alpha val="53000"/>
                </a:srgbClr>
              </a:gs>
            </a:gsLst>
          </a:gra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 name="Straight Connector 2"/>
          <p:cNvCxnSpPr/>
          <p:nvPr/>
        </p:nvCxnSpPr>
        <p:spPr bwMode="auto">
          <a:xfrm flipV="1">
            <a:off x="1752600" y="2362200"/>
            <a:ext cx="4648200" cy="2971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9" name="5-Point Star 38"/>
          <p:cNvSpPr/>
          <p:nvPr/>
        </p:nvSpPr>
        <p:spPr bwMode="auto">
          <a:xfrm>
            <a:off x="4495800" y="3352800"/>
            <a:ext cx="304800" cy="304800"/>
          </a:xfrm>
          <a:prstGeom prst="star5">
            <a:avLst/>
          </a:prstGeom>
          <a:solidFill>
            <a:srgbClr val="FF0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0787870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467544" y="0"/>
            <a:ext cx="8229600" cy="1143000"/>
          </a:xfrm>
        </p:spPr>
        <p:txBody>
          <a:bodyPr/>
          <a:lstStyle/>
          <a:p>
            <a:pPr eaLnBrk="1" hangingPunct="1">
              <a:defRPr/>
            </a:pPr>
            <a:r>
              <a:rPr lang="en-US" dirty="0"/>
              <a:t>Parts of a Story</a:t>
            </a:r>
          </a:p>
        </p:txBody>
      </p:sp>
      <p:pic>
        <p:nvPicPr>
          <p:cNvPr id="21508" name="Picture 4"/>
          <p:cNvPicPr>
            <a:picLocks noChangeAspect="1" noChangeArrowheads="1"/>
          </p:cNvPicPr>
          <p:nvPr/>
        </p:nvPicPr>
        <p:blipFill>
          <a:blip r:embed="rId2"/>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99999">
            <a:off x="2366963" y="2497138"/>
            <a:ext cx="5092700" cy="292100"/>
          </a:xfrm>
          <a:prstGeom prst="rect">
            <a:avLst/>
          </a:prstGeom>
          <a:noFill/>
          <a:ln w="12700" cap="rnd">
            <a:noFill/>
            <a:round/>
            <a:headEnd/>
            <a:tailEnd/>
          </a:ln>
        </p:spPr>
        <p:txBody>
          <a:bodyPr lIns="38100" tIns="38100" rIns="38100" bIns="38100">
            <a:prstTxWarp prst="textNoShape">
              <a:avLst/>
            </a:prstTxWarp>
          </a:bodyPr>
          <a:lstStyle/>
          <a:p>
            <a:pPr algn="l">
              <a:spcBef>
                <a:spcPts val="475"/>
              </a:spcBef>
            </a:pPr>
            <a:r>
              <a:rPr lang="en-US" sz="1600" dirty="0">
                <a:solidFill>
                  <a:schemeClr val="tx1"/>
                </a:solidFill>
                <a:latin typeface="Arial" pitchFamily="-112" charset="0"/>
                <a:ea typeface="Arial" pitchFamily="-112" charset="0"/>
                <a:cs typeface="Arial" pitchFamily="-112" charset="0"/>
                <a:sym typeface="Arial" pitchFamily="-112" charset="0"/>
              </a:rPr>
              <a:t>I will know this is complete when…….</a:t>
            </a:r>
          </a:p>
        </p:txBody>
      </p:sp>
    </p:spTree>
    <p:extLst>
      <p:ext uri="{BB962C8B-B14F-4D97-AF65-F5344CB8AC3E}">
        <p14:creationId xmlns:p14="http://schemas.microsoft.com/office/powerpoint/2010/main" val="132306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143000"/>
          </a:xfrm>
        </p:spPr>
        <p:txBody>
          <a:bodyPr/>
          <a:lstStyle/>
          <a:p>
            <a:r>
              <a:rPr lang="en-US" dirty="0" smtClean="0"/>
              <a:t>Span Planning</a:t>
            </a:r>
            <a:endParaRPr lang="en-US" dirty="0"/>
          </a:p>
        </p:txBody>
      </p:sp>
      <p:cxnSp>
        <p:nvCxnSpPr>
          <p:cNvPr id="4" name="Straight Connector 3"/>
          <p:cNvCxnSpPr/>
          <p:nvPr/>
        </p:nvCxnSpPr>
        <p:spPr bwMode="auto">
          <a:xfrm>
            <a:off x="1371600" y="2209800"/>
            <a:ext cx="0" cy="4038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 name="Group 2"/>
          <p:cNvGrpSpPr/>
          <p:nvPr/>
        </p:nvGrpSpPr>
        <p:grpSpPr>
          <a:xfrm>
            <a:off x="685799" y="914400"/>
            <a:ext cx="8305801" cy="4724400"/>
            <a:chOff x="685799" y="914400"/>
            <a:chExt cx="8305801" cy="4724400"/>
          </a:xfrm>
        </p:grpSpPr>
        <p:cxnSp>
          <p:nvCxnSpPr>
            <p:cNvPr id="6" name="Straight Connector 5"/>
            <p:cNvCxnSpPr/>
            <p:nvPr/>
          </p:nvCxnSpPr>
          <p:spPr bwMode="auto">
            <a:xfrm>
              <a:off x="1371600" y="2209800"/>
              <a:ext cx="7467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Rounded Rectangle 7"/>
            <p:cNvSpPr/>
            <p:nvPr/>
          </p:nvSpPr>
          <p:spPr bwMode="auto">
            <a:xfrm>
              <a:off x="1600200" y="914400"/>
              <a:ext cx="1447800" cy="533400"/>
            </a:xfrm>
            <a:prstGeom prst="roundRect">
              <a:avLst/>
            </a:prstGeom>
            <a:solidFill>
              <a:srgbClr val="CCFFC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Goal</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24000" y="1676400"/>
              <a:ext cx="1447800" cy="381000"/>
            </a:xfrm>
            <a:prstGeom prst="rect">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Activity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600200" y="24384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3352800" y="914400"/>
              <a:ext cx="1447800" cy="533400"/>
            </a:xfrm>
            <a:prstGeom prst="roundRect">
              <a:avLst/>
            </a:prstGeom>
            <a:solidFill>
              <a:srgbClr val="CCFFC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Goal</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5181600" y="914400"/>
              <a:ext cx="1447800" cy="533400"/>
            </a:xfrm>
            <a:prstGeom prst="roundRect">
              <a:avLst/>
            </a:prstGeom>
            <a:solidFill>
              <a:srgbClr val="CCFFCC"/>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Goal</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3124200" y="1676400"/>
              <a:ext cx="1447800" cy="381000"/>
            </a:xfrm>
            <a:prstGeom prst="rect">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Activity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4724400" y="1676400"/>
              <a:ext cx="1447800" cy="381000"/>
            </a:xfrm>
            <a:prstGeom prst="rect">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Activity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6324600" y="1676400"/>
              <a:ext cx="1447800" cy="381000"/>
            </a:xfrm>
            <a:prstGeom prst="rect">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Activity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1600200" y="30480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1600200" y="36576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1600200" y="44958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3276600" y="24384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3276600" y="30480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3276600" y="36576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3276600" y="44958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3276600" y="51816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Rectangle 23"/>
            <p:cNvSpPr/>
            <p:nvPr/>
          </p:nvSpPr>
          <p:spPr bwMode="auto">
            <a:xfrm>
              <a:off x="4800600" y="24384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5" name="Rectangle 24"/>
            <p:cNvSpPr/>
            <p:nvPr/>
          </p:nvSpPr>
          <p:spPr bwMode="auto">
            <a:xfrm>
              <a:off x="4800600" y="30480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Rectangle 25"/>
            <p:cNvSpPr/>
            <p:nvPr/>
          </p:nvSpPr>
          <p:spPr bwMode="auto">
            <a:xfrm>
              <a:off x="6400800" y="24384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Rectangle 26"/>
            <p:cNvSpPr/>
            <p:nvPr/>
          </p:nvSpPr>
          <p:spPr bwMode="auto">
            <a:xfrm>
              <a:off x="6400800" y="30480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Rectangle 27"/>
            <p:cNvSpPr/>
            <p:nvPr/>
          </p:nvSpPr>
          <p:spPr bwMode="auto">
            <a:xfrm>
              <a:off x="6400800" y="3657600"/>
              <a:ext cx="1143000" cy="457200"/>
            </a:xfrm>
            <a:prstGeom prst="rect">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Story</a:t>
              </a:r>
              <a:endParaRPr kumimoji="0" lang="en-US" sz="20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0" name="Straight Connector 29"/>
            <p:cNvCxnSpPr/>
            <p:nvPr/>
          </p:nvCxnSpPr>
          <p:spPr bwMode="auto">
            <a:xfrm>
              <a:off x="1066800" y="4267200"/>
              <a:ext cx="7848600" cy="0"/>
            </a:xfrm>
            <a:prstGeom prst="line">
              <a:avLst/>
            </a:prstGeom>
            <a:solidFill>
              <a:schemeClr val="accent1"/>
            </a:solidFill>
            <a:ln w="25400"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TextBox 31"/>
            <p:cNvSpPr txBox="1"/>
            <p:nvPr/>
          </p:nvSpPr>
          <p:spPr>
            <a:xfrm>
              <a:off x="8382000" y="1752600"/>
              <a:ext cx="609600" cy="276999"/>
            </a:xfrm>
            <a:prstGeom prst="rect">
              <a:avLst/>
            </a:prstGeom>
            <a:noFill/>
          </p:spPr>
          <p:txBody>
            <a:bodyPr wrap="square" rtlCol="0">
              <a:spAutoFit/>
            </a:bodyPr>
            <a:lstStyle/>
            <a:p>
              <a:r>
                <a:rPr lang="en-US" sz="1200" b="1" dirty="0" smtClean="0"/>
                <a:t>Time</a:t>
              </a:r>
              <a:endParaRPr lang="en-US" sz="1200" b="1" dirty="0"/>
            </a:p>
          </p:txBody>
        </p:sp>
        <p:sp>
          <p:nvSpPr>
            <p:cNvPr id="33" name="TextBox 32"/>
            <p:cNvSpPr txBox="1"/>
            <p:nvPr/>
          </p:nvSpPr>
          <p:spPr>
            <a:xfrm rot="5400000">
              <a:off x="-90101" y="3138100"/>
              <a:ext cx="1828800" cy="276999"/>
            </a:xfrm>
            <a:prstGeom prst="rect">
              <a:avLst/>
            </a:prstGeom>
            <a:noFill/>
          </p:spPr>
          <p:txBody>
            <a:bodyPr wrap="square" rtlCol="0">
              <a:spAutoFit/>
            </a:bodyPr>
            <a:lstStyle/>
            <a:p>
              <a:r>
                <a:rPr lang="en-US" sz="1200" b="1" dirty="0" smtClean="0"/>
                <a:t>Necessity</a:t>
              </a:r>
              <a:endParaRPr lang="en-US" sz="1200" b="1" dirty="0"/>
            </a:p>
          </p:txBody>
        </p:sp>
        <p:sp>
          <p:nvSpPr>
            <p:cNvPr id="34" name="TextBox 33"/>
            <p:cNvSpPr txBox="1"/>
            <p:nvPr/>
          </p:nvSpPr>
          <p:spPr>
            <a:xfrm rot="5400000">
              <a:off x="7810499" y="3131151"/>
              <a:ext cx="1080702" cy="276999"/>
            </a:xfrm>
            <a:prstGeom prst="rect">
              <a:avLst/>
            </a:prstGeom>
            <a:noFill/>
          </p:spPr>
          <p:txBody>
            <a:bodyPr wrap="square" rtlCol="0">
              <a:spAutoFit/>
            </a:bodyPr>
            <a:lstStyle/>
            <a:p>
              <a:r>
                <a:rPr lang="en-US" sz="1200" b="1" dirty="0" smtClean="0"/>
                <a:t>MMF</a:t>
              </a:r>
              <a:endParaRPr lang="en-US" sz="1200" b="1" dirty="0"/>
            </a:p>
          </p:txBody>
        </p:sp>
      </p:grpSp>
    </p:spTree>
    <p:extLst>
      <p:ext uri="{BB962C8B-B14F-4D97-AF65-F5344CB8AC3E}">
        <p14:creationId xmlns:p14="http://schemas.microsoft.com/office/powerpoint/2010/main" val="422938668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much can we do?</a:t>
            </a:r>
            <a:endParaRPr lang="en-US" dirty="0"/>
          </a:p>
        </p:txBody>
      </p:sp>
    </p:spTree>
    <p:extLst>
      <p:ext uri="{BB962C8B-B14F-4D97-AF65-F5344CB8AC3E}">
        <p14:creationId xmlns:p14="http://schemas.microsoft.com/office/powerpoint/2010/main" val="16098844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Velocity</a:t>
            </a:r>
            <a:endParaRPr lang="en-US" dirty="0"/>
          </a:p>
        </p:txBody>
      </p:sp>
      <p:pic>
        <p:nvPicPr>
          <p:cNvPr id="5" name="Picture 4"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963488"/>
            <a:ext cx="6742286" cy="6858000"/>
          </a:xfrm>
          <a:prstGeom prst="rect">
            <a:avLst/>
          </a:prstGeom>
        </p:spPr>
      </p:pic>
    </p:spTree>
    <p:extLst>
      <p:ext uri="{BB962C8B-B14F-4D97-AF65-F5344CB8AC3E}">
        <p14:creationId xmlns:p14="http://schemas.microsoft.com/office/powerpoint/2010/main" val="193695309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39391"/>
          </a:xfrm>
        </p:spPr>
        <p:txBody>
          <a:bodyPr/>
          <a:lstStyle/>
          <a:p>
            <a:r>
              <a:rPr lang="en-US" dirty="0" smtClean="0"/>
              <a:t>How to Derive a Planning Velocity</a:t>
            </a:r>
            <a:endParaRPr lang="en-US" dirty="0"/>
          </a:p>
        </p:txBody>
      </p:sp>
      <p:graphicFrame>
        <p:nvGraphicFramePr>
          <p:cNvPr id="5" name="Content Placeholder 4"/>
          <p:cNvGraphicFramePr>
            <a:graphicFrameLocks noGrp="1"/>
          </p:cNvGraphicFramePr>
          <p:nvPr>
            <p:ph idx="4294967295"/>
          </p:nvPr>
        </p:nvGraphicFramePr>
        <p:xfrm>
          <a:off x="914400" y="1179513"/>
          <a:ext cx="8229600" cy="515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rot="5400000" flipH="1" flipV="1">
            <a:off x="-1129951" y="3415927"/>
            <a:ext cx="4547442" cy="158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142976" y="5693571"/>
            <a:ext cx="7000924" cy="21463"/>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93116" y="3261623"/>
            <a:ext cx="2127141" cy="461665"/>
          </a:xfrm>
          <a:prstGeom prst="rect">
            <a:avLst/>
          </a:prstGeom>
          <a:noFill/>
        </p:spPr>
        <p:txBody>
          <a:bodyPr wrap="square" rtlCol="0">
            <a:spAutoFit/>
          </a:bodyPr>
          <a:lstStyle/>
          <a:p>
            <a:pPr algn="ctr">
              <a:buNone/>
            </a:pPr>
            <a:r>
              <a:rPr lang="en-US" sz="2400" dirty="0" smtClean="0"/>
              <a:t>Accuracy</a:t>
            </a:r>
            <a:endParaRPr lang="en-US" sz="2400" dirty="0"/>
          </a:p>
        </p:txBody>
      </p:sp>
      <p:sp>
        <p:nvSpPr>
          <p:cNvPr id="16" name="TextBox 15"/>
          <p:cNvSpPr txBox="1"/>
          <p:nvPr/>
        </p:nvSpPr>
        <p:spPr>
          <a:xfrm>
            <a:off x="3945058" y="5786472"/>
            <a:ext cx="2127141" cy="461665"/>
          </a:xfrm>
          <a:prstGeom prst="rect">
            <a:avLst/>
          </a:prstGeom>
          <a:noFill/>
        </p:spPr>
        <p:txBody>
          <a:bodyPr wrap="square" rtlCol="0">
            <a:spAutoFit/>
          </a:bodyPr>
          <a:lstStyle/>
          <a:p>
            <a:pPr algn="ctr">
              <a:buNone/>
            </a:pPr>
            <a:r>
              <a:rPr lang="en-US" sz="2400" dirty="0" smtClean="0"/>
              <a:t>Effort/Time</a:t>
            </a:r>
            <a:endParaRPr lang="en-US" sz="2400" dirty="0"/>
          </a:p>
        </p:txBody>
      </p:sp>
      <p:cxnSp>
        <p:nvCxnSpPr>
          <p:cNvPr id="10" name="Straight Connector 9"/>
          <p:cNvCxnSpPr/>
          <p:nvPr/>
        </p:nvCxnSpPr>
        <p:spPr bwMode="auto">
          <a:xfrm rot="16200000" flipH="1">
            <a:off x="2098864" y="2449957"/>
            <a:ext cx="3592485" cy="1638795"/>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68415003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3408"/>
            <a:ext cx="8229600" cy="1143000"/>
          </a:xfrm>
        </p:spPr>
        <p:txBody>
          <a:bodyPr/>
          <a:lstStyle/>
          <a:p>
            <a:r>
              <a:rPr lang="en-US" dirty="0" smtClean="0"/>
              <a:t>Velocity Planning Game</a:t>
            </a:r>
            <a:endParaRPr lang="en-US" dirty="0"/>
          </a:p>
        </p:txBody>
      </p:sp>
      <p:pic>
        <p:nvPicPr>
          <p:cNvPr id="7" name="Picture 6" descr="pm_group.jpg"/>
          <p:cNvPicPr>
            <a:picLocks noChangeAspect="1"/>
          </p:cNvPicPr>
          <p:nvPr/>
        </p:nvPicPr>
        <p:blipFill>
          <a:blip r:embed="rId3"/>
          <a:stretch>
            <a:fillRect/>
          </a:stretch>
        </p:blipFill>
        <p:spPr>
          <a:xfrm>
            <a:off x="3384906" y="2438720"/>
            <a:ext cx="2546685" cy="1877271"/>
          </a:xfrm>
          <a:prstGeom prst="rect">
            <a:avLst/>
          </a:prstGeom>
        </p:spPr>
      </p:pic>
      <p:graphicFrame>
        <p:nvGraphicFramePr>
          <p:cNvPr id="8" name="Diagram 7"/>
          <p:cNvGraphicFramePr/>
          <p:nvPr/>
        </p:nvGraphicFramePr>
        <p:xfrm>
          <a:off x="966894" y="838199"/>
          <a:ext cx="7403230" cy="525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225819" y="5001161"/>
            <a:ext cx="3050781" cy="1446550"/>
          </a:xfrm>
          <a:prstGeom prst="rect">
            <a:avLst/>
          </a:prstGeom>
          <a:noFill/>
          <a:ln>
            <a:solidFill>
              <a:schemeClr val="bg2">
                <a:lumMod val="60000"/>
                <a:lumOff val="40000"/>
              </a:schemeClr>
            </a:solidFill>
          </a:ln>
        </p:spPr>
        <p:txBody>
          <a:bodyPr wrap="square" rtlCol="0">
            <a:spAutoFit/>
          </a:bodyPr>
          <a:lstStyle/>
          <a:p>
            <a:r>
              <a:rPr lang="en-US" sz="2000" dirty="0" smtClean="0">
                <a:latin typeface="Calibri" pitchFamily="34" charset="0"/>
                <a:cs typeface="Calibri" pitchFamily="34" charset="0"/>
              </a:rPr>
              <a:t>Team should decide in advance on:</a:t>
            </a:r>
          </a:p>
          <a:p>
            <a:pPr algn="l">
              <a:buFont typeface="Arial"/>
              <a:buChar char="•"/>
            </a:pPr>
            <a:r>
              <a:rPr lang="en-US" sz="2000" dirty="0" smtClean="0">
                <a:latin typeface="Calibri" pitchFamily="34" charset="0"/>
                <a:cs typeface="Calibri" pitchFamily="34" charset="0"/>
              </a:rPr>
              <a:t> Length of iteration</a:t>
            </a:r>
          </a:p>
          <a:p>
            <a:pPr algn="l">
              <a:buFont typeface="Arial"/>
              <a:buChar char="•"/>
            </a:pPr>
            <a:r>
              <a:rPr lang="en-US" sz="2000" dirty="0" smtClean="0">
                <a:latin typeface="Calibri" pitchFamily="34" charset="0"/>
                <a:cs typeface="Calibri" pitchFamily="34" charset="0"/>
              </a:rPr>
              <a:t> Definition of “done”</a:t>
            </a:r>
            <a:endParaRPr lang="en-US" sz="2000" dirty="0">
              <a:latin typeface="Calibri" pitchFamily="34" charset="0"/>
              <a:cs typeface="Calibri" pitchFamily="34" charset="0"/>
            </a:endParaRPr>
          </a:p>
        </p:txBody>
      </p:sp>
      <p:sp>
        <p:nvSpPr>
          <p:cNvPr id="10" name="TextBox 9"/>
          <p:cNvSpPr txBox="1"/>
          <p:nvPr/>
        </p:nvSpPr>
        <p:spPr>
          <a:xfrm>
            <a:off x="5868144" y="5733256"/>
            <a:ext cx="3057564" cy="707886"/>
          </a:xfrm>
          <a:prstGeom prst="rect">
            <a:avLst/>
          </a:prstGeom>
          <a:noFill/>
          <a:ln>
            <a:solidFill>
              <a:srgbClr val="B3B3B3"/>
            </a:solidFill>
          </a:ln>
        </p:spPr>
        <p:txBody>
          <a:bodyPr wrap="square" rtlCol="0">
            <a:spAutoFit/>
          </a:bodyPr>
          <a:lstStyle/>
          <a:p>
            <a:pPr>
              <a:buNone/>
            </a:pPr>
            <a:r>
              <a:rPr lang="en-US" sz="2000" dirty="0" smtClean="0">
                <a:latin typeface="Calibri" pitchFamily="34" charset="0"/>
                <a:cs typeface="Calibri" pitchFamily="34" charset="0"/>
              </a:rPr>
              <a:t>After a min of 10 iterations, look for convergence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676870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Tree>
    <p:extLst>
      <p:ext uri="{BB962C8B-B14F-4D97-AF65-F5344CB8AC3E}">
        <p14:creationId xmlns:p14="http://schemas.microsoft.com/office/powerpoint/2010/main" val="252422271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334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22860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22860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9906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26670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26670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143578174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60865 0 " pathEditMode="relative" ptsTypes="AA">
                                      <p:cBhvr>
                                        <p:cTn id="6" dur="5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60865 0 " pathEditMode="relative" ptsTypes="AA">
                                      <p:cBhvr>
                                        <p:cTn id="8" dur="500" fill="hold"/>
                                        <p:tgtEl>
                                          <p:spTgt spid="17"/>
                                        </p:tgtEl>
                                        <p:attrNameLst>
                                          <p:attrName>ppt_x</p:attrName>
                                          <p:attrName>ppt_y</p:attrName>
                                        </p:attrNameLst>
                                      </p:cBhvr>
                                    </p:animMotion>
                                  </p:childTnLst>
                                </p:cTn>
                              </p:par>
                            </p:childTnLst>
                          </p:cTn>
                        </p:par>
                        <p:par>
                          <p:cTn id="9" fill="hold">
                            <p:stCondLst>
                              <p:cond delay="500"/>
                            </p:stCondLst>
                            <p:childTnLst>
                              <p:par>
                                <p:cTn id="10" presetID="0" presetClass="path" presetSubtype="0" accel="50000" decel="50000" fill="hold" grpId="0" nodeType="afterEffect">
                                  <p:stCondLst>
                                    <p:cond delay="0"/>
                                  </p:stCondLst>
                                  <p:childTnLst>
                                    <p:animMotion origin="layout" path="M 0 0 L 0.41688 0 " pathEditMode="relative" ptsTypes="AA">
                                      <p:cBhvr>
                                        <p:cTn id="11" dur="500" fill="hold"/>
                                        <p:tgtEl>
                                          <p:spTgt spid="12"/>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41688 0 " pathEditMode="relative" ptsTypes="AA">
                                      <p:cBhvr>
                                        <p:cTn id="13" dur="500" fill="hold"/>
                                        <p:tgtEl>
                                          <p:spTgt spid="20"/>
                                        </p:tgtEl>
                                        <p:attrNameLst>
                                          <p:attrName>ppt_x</p:attrName>
                                          <p:attrName>ppt_y</p:attrName>
                                        </p:attrNameLst>
                                      </p:cBhvr>
                                    </p:animMotion>
                                  </p:childTnLst>
                                </p:cTn>
                              </p:par>
                            </p:childTnLst>
                          </p:cTn>
                        </p:par>
                        <p:par>
                          <p:cTn id="14" fill="hold">
                            <p:stCondLst>
                              <p:cond delay="1000"/>
                            </p:stCondLst>
                            <p:childTnLst>
                              <p:par>
                                <p:cTn id="15" presetID="0" presetClass="path" presetSubtype="0" accel="50000" decel="50000" fill="hold" grpId="0" nodeType="afterEffect">
                                  <p:stCondLst>
                                    <p:cond delay="0"/>
                                  </p:stCondLst>
                                  <p:childTnLst>
                                    <p:animMotion origin="layout" path="M 0 0 L 0.40855 0 " pathEditMode="relative" ptsTypes="AA">
                                      <p:cBhvr>
                                        <p:cTn id="16" dur="500" fill="hold"/>
                                        <p:tgtEl>
                                          <p:spTgt spid="1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40855 0 " pathEditMode="relative" ptsTypes="AA">
                                      <p:cBhvr>
                                        <p:cTn id="18"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7" grpId="0" animBg="1"/>
      <p:bldP spid="20" grpId="0" animBg="1"/>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781800" y="3810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5" name="Rounded Rectangle 4"/>
          <p:cNvSpPr/>
          <p:nvPr/>
        </p:nvSpPr>
        <p:spPr bwMode="auto">
          <a:xfrm>
            <a:off x="533400" y="132588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8</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6" name="Rounded Rectangle 5"/>
          <p:cNvSpPr/>
          <p:nvPr/>
        </p:nvSpPr>
        <p:spPr bwMode="auto">
          <a:xfrm>
            <a:off x="533400" y="234696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7" name="Rounded Rectangle 6"/>
          <p:cNvSpPr/>
          <p:nvPr/>
        </p:nvSpPr>
        <p:spPr bwMode="auto">
          <a:xfrm>
            <a:off x="5334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8" name="Rounded Rectangle 7"/>
          <p:cNvSpPr/>
          <p:nvPr/>
        </p:nvSpPr>
        <p:spPr bwMode="auto">
          <a:xfrm>
            <a:off x="5334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9" name="Rounded Rectangle 8"/>
          <p:cNvSpPr/>
          <p:nvPr/>
        </p:nvSpPr>
        <p:spPr bwMode="auto">
          <a:xfrm>
            <a:off x="5334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1" name="Rounded Rectangle 10"/>
          <p:cNvSpPr/>
          <p:nvPr/>
        </p:nvSpPr>
        <p:spPr bwMode="auto">
          <a:xfrm>
            <a:off x="2286000" y="3048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3</a:t>
            </a:r>
          </a:p>
        </p:txBody>
      </p:sp>
      <p:sp>
        <p:nvSpPr>
          <p:cNvPr id="12" name="Rounded Rectangle 11"/>
          <p:cNvSpPr/>
          <p:nvPr/>
        </p:nvSpPr>
        <p:spPr bwMode="auto">
          <a:xfrm>
            <a:off x="6781800" y="1341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1</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3" name="Rounded Rectangle 12"/>
          <p:cNvSpPr/>
          <p:nvPr/>
        </p:nvSpPr>
        <p:spPr bwMode="auto">
          <a:xfrm>
            <a:off x="6781800" y="2362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2</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4" name="Rounded Rectangle 13"/>
          <p:cNvSpPr/>
          <p:nvPr/>
        </p:nvSpPr>
        <p:spPr bwMode="auto">
          <a:xfrm>
            <a:off x="2286000" y="336804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lang="en-US" sz="3200" dirty="0" smtClean="0">
                <a:latin typeface="Arial" charset="0"/>
                <a:cs typeface="Arial" charset="0"/>
              </a:rPr>
              <a:t>3</a:t>
            </a:r>
            <a:endParaRPr kumimoji="0" lang="en-US" sz="3200" b="0" i="0" u="none" strike="noStrike" cap="none" normalizeH="0" baseline="0" dirty="0" smtClean="0">
              <a:ln>
                <a:noFill/>
              </a:ln>
              <a:solidFill>
                <a:srgbClr val="292929"/>
              </a:solidFill>
              <a:effectLst/>
              <a:latin typeface="Arial" charset="0"/>
              <a:cs typeface="Arial" charset="0"/>
            </a:endParaRPr>
          </a:p>
        </p:txBody>
      </p:sp>
      <p:sp>
        <p:nvSpPr>
          <p:cNvPr id="15" name="Rounded Rectangle 14"/>
          <p:cNvSpPr/>
          <p:nvPr/>
        </p:nvSpPr>
        <p:spPr bwMode="auto">
          <a:xfrm>
            <a:off x="2286000" y="438912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5</a:t>
            </a:r>
          </a:p>
        </p:txBody>
      </p:sp>
      <p:sp>
        <p:nvSpPr>
          <p:cNvPr id="16" name="Rounded Rectangle 15"/>
          <p:cNvSpPr/>
          <p:nvPr/>
        </p:nvSpPr>
        <p:spPr bwMode="auto">
          <a:xfrm>
            <a:off x="2286000" y="5410200"/>
            <a:ext cx="1447800" cy="838200"/>
          </a:xfrm>
          <a:prstGeom prst="roundRect">
            <a:avLst/>
          </a:prstGeom>
          <a:solidFill>
            <a:srgbClr val="E7D418"/>
          </a:solidFill>
          <a:ln w="9525" cap="flat" cmpd="sng" algn="ctr">
            <a:solidFill>
              <a:srgbClr val="000000"/>
            </a:solidFill>
            <a:prstDash val="solid"/>
            <a:round/>
            <a:headEnd type="none" w="med" len="med"/>
            <a:tailEnd type="none" w="med" len="med"/>
          </a:ln>
          <a:effectLst>
            <a:outerShdw blurRad="50800" dist="50800" dir="2700000">
              <a:srgbClr val="000000">
                <a:alpha val="38000"/>
              </a:srgbClr>
            </a:outerShdw>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None/>
              <a:tabLst/>
            </a:pPr>
            <a:r>
              <a:rPr kumimoji="0" lang="en-US" sz="3200" b="0" i="0" u="none" strike="noStrike" cap="none" normalizeH="0" baseline="0" dirty="0" smtClean="0">
                <a:ln>
                  <a:noFill/>
                </a:ln>
                <a:solidFill>
                  <a:srgbClr val="292929"/>
                </a:solidFill>
                <a:effectLst/>
                <a:latin typeface="Arial" charset="0"/>
                <a:cs typeface="Arial" charset="0"/>
              </a:rPr>
              <a:t>8</a:t>
            </a:r>
          </a:p>
        </p:txBody>
      </p:sp>
      <p:sp>
        <p:nvSpPr>
          <p:cNvPr id="17" name="Oval 16"/>
          <p:cNvSpPr/>
          <p:nvPr/>
        </p:nvSpPr>
        <p:spPr bwMode="auto">
          <a:xfrm>
            <a:off x="7200900" y="533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8" name="Oval 17"/>
          <p:cNvSpPr/>
          <p:nvPr/>
        </p:nvSpPr>
        <p:spPr bwMode="auto">
          <a:xfrm>
            <a:off x="2667000" y="457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9" name="Oval 18"/>
          <p:cNvSpPr/>
          <p:nvPr/>
        </p:nvSpPr>
        <p:spPr bwMode="auto">
          <a:xfrm>
            <a:off x="990600" y="1447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0" name="Oval 19"/>
          <p:cNvSpPr/>
          <p:nvPr/>
        </p:nvSpPr>
        <p:spPr bwMode="auto">
          <a:xfrm>
            <a:off x="7200900" y="14630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1" name="Oval 20"/>
          <p:cNvSpPr/>
          <p:nvPr/>
        </p:nvSpPr>
        <p:spPr bwMode="auto">
          <a:xfrm>
            <a:off x="990600" y="2438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2" name="Oval 21"/>
          <p:cNvSpPr/>
          <p:nvPr/>
        </p:nvSpPr>
        <p:spPr bwMode="auto">
          <a:xfrm>
            <a:off x="7200900" y="245364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3" name="Oval 22"/>
          <p:cNvSpPr/>
          <p:nvPr/>
        </p:nvSpPr>
        <p:spPr bwMode="auto">
          <a:xfrm>
            <a:off x="9906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4" name="Oval 23"/>
          <p:cNvSpPr/>
          <p:nvPr/>
        </p:nvSpPr>
        <p:spPr bwMode="auto">
          <a:xfrm>
            <a:off x="2667000" y="35052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5" name="Oval 24"/>
          <p:cNvSpPr/>
          <p:nvPr/>
        </p:nvSpPr>
        <p:spPr bwMode="auto">
          <a:xfrm>
            <a:off x="9906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6" name="Oval 25"/>
          <p:cNvSpPr/>
          <p:nvPr/>
        </p:nvSpPr>
        <p:spPr bwMode="auto">
          <a:xfrm>
            <a:off x="2667000" y="44958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7" name="Oval 26"/>
          <p:cNvSpPr/>
          <p:nvPr/>
        </p:nvSpPr>
        <p:spPr bwMode="auto">
          <a:xfrm>
            <a:off x="9906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8" name="Oval 27"/>
          <p:cNvSpPr/>
          <p:nvPr/>
        </p:nvSpPr>
        <p:spPr bwMode="auto">
          <a:xfrm>
            <a:off x="2667000" y="5486400"/>
            <a:ext cx="609600" cy="609600"/>
          </a:xfrm>
          <a:prstGeom prst="ellipse">
            <a:avLst/>
          </a:prstGeom>
          <a:solidFill>
            <a:srgbClr val="F15A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29" name="TextBox 28"/>
          <p:cNvSpPr txBox="1"/>
          <p:nvPr/>
        </p:nvSpPr>
        <p:spPr>
          <a:xfrm>
            <a:off x="6239136" y="3733800"/>
            <a:ext cx="2340855" cy="523220"/>
          </a:xfrm>
          <a:prstGeom prst="rect">
            <a:avLst/>
          </a:prstGeom>
          <a:noFill/>
        </p:spPr>
        <p:txBody>
          <a:bodyPr wrap="none" rtlCol="0">
            <a:spAutoFit/>
          </a:bodyPr>
          <a:lstStyle/>
          <a:p>
            <a:pPr algn="r">
              <a:buNone/>
            </a:pPr>
            <a:r>
              <a:rPr lang="en-US" sz="2800" dirty="0" smtClean="0"/>
              <a:t>Round one: 8</a:t>
            </a:r>
            <a:endParaRPr lang="en-US" sz="2800" dirty="0"/>
          </a:p>
        </p:txBody>
      </p:sp>
      <p:sp>
        <p:nvSpPr>
          <p:cNvPr id="30" name="TextBox 29"/>
          <p:cNvSpPr txBox="1"/>
          <p:nvPr/>
        </p:nvSpPr>
        <p:spPr>
          <a:xfrm>
            <a:off x="6106412" y="4386590"/>
            <a:ext cx="2473579" cy="523220"/>
          </a:xfrm>
          <a:prstGeom prst="rect">
            <a:avLst/>
          </a:prstGeom>
          <a:noFill/>
        </p:spPr>
        <p:txBody>
          <a:bodyPr wrap="none" rtlCol="0">
            <a:spAutoFit/>
          </a:bodyPr>
          <a:lstStyle/>
          <a:p>
            <a:pPr algn="r">
              <a:buNone/>
            </a:pPr>
            <a:r>
              <a:rPr lang="en-US" sz="2800" dirty="0" smtClean="0"/>
              <a:t>Round two: 11</a:t>
            </a:r>
            <a:endParaRPr lang="en-US" sz="2800" dirty="0"/>
          </a:p>
        </p:txBody>
      </p:sp>
      <p:sp>
        <p:nvSpPr>
          <p:cNvPr id="31" name="TextBox 30"/>
          <p:cNvSpPr txBox="1"/>
          <p:nvPr/>
        </p:nvSpPr>
        <p:spPr>
          <a:xfrm>
            <a:off x="6019800" y="5039380"/>
            <a:ext cx="2560191" cy="523220"/>
          </a:xfrm>
          <a:prstGeom prst="rect">
            <a:avLst/>
          </a:prstGeom>
          <a:noFill/>
        </p:spPr>
        <p:txBody>
          <a:bodyPr wrap="none" rtlCol="0">
            <a:spAutoFit/>
          </a:bodyPr>
          <a:lstStyle/>
          <a:p>
            <a:pPr algn="r">
              <a:buNone/>
            </a:pPr>
            <a:r>
              <a:rPr lang="en-US" sz="2800" dirty="0" smtClean="0"/>
              <a:t>Round three: 9</a:t>
            </a:r>
            <a:endParaRPr lang="en-US" sz="2800" dirty="0"/>
          </a:p>
        </p:txBody>
      </p:sp>
      <p:sp>
        <p:nvSpPr>
          <p:cNvPr id="32" name="TextBox 31"/>
          <p:cNvSpPr txBox="1"/>
          <p:nvPr/>
        </p:nvSpPr>
        <p:spPr>
          <a:xfrm>
            <a:off x="6572435" y="5725180"/>
            <a:ext cx="2007556" cy="523220"/>
          </a:xfrm>
          <a:prstGeom prst="rect">
            <a:avLst/>
          </a:prstGeom>
          <a:noFill/>
        </p:spPr>
        <p:txBody>
          <a:bodyPr wrap="none" rtlCol="0">
            <a:spAutoFit/>
          </a:bodyPr>
          <a:lstStyle/>
          <a:p>
            <a:pPr algn="r">
              <a:buNone/>
            </a:pPr>
            <a:r>
              <a:rPr lang="en-US" sz="2800" b="1" dirty="0" smtClean="0"/>
              <a:t>Average: 9</a:t>
            </a:r>
            <a:endParaRPr lang="en-US" sz="2800" b="1" dirty="0"/>
          </a:p>
        </p:txBody>
      </p:sp>
      <p:pic>
        <p:nvPicPr>
          <p:cNvPr id="33" name="Picture 32" descr="16.jpg"/>
          <p:cNvPicPr>
            <a:picLocks noChangeAspect="1"/>
          </p:cNvPicPr>
          <p:nvPr/>
        </p:nvPicPr>
        <p:blipFill>
          <a:blip r:embed="rId3">
            <a:clrChange>
              <a:clrFrom>
                <a:srgbClr val="FFFFFF"/>
              </a:clrFrom>
              <a:clrTo>
                <a:srgbClr val="FFFFFF">
                  <a:alpha val="0"/>
                </a:srgbClr>
              </a:clrTo>
            </a:clrChange>
          </a:blip>
          <a:stretch>
            <a:fillRect/>
          </a:stretch>
        </p:blipFill>
        <p:spPr>
          <a:xfrm>
            <a:off x="1200857" y="0"/>
            <a:ext cx="6742286" cy="6858000"/>
          </a:xfrm>
          <a:prstGeom prst="rect">
            <a:avLst/>
          </a:prstGeom>
        </p:spPr>
      </p:pic>
      <p:sp>
        <p:nvSpPr>
          <p:cNvPr id="34" name="Rounded Rectangle 33"/>
          <p:cNvSpPr/>
          <p:nvPr/>
        </p:nvSpPr>
        <p:spPr bwMode="auto">
          <a:xfrm>
            <a:off x="6324600" y="5715000"/>
            <a:ext cx="2514600" cy="609600"/>
          </a:xfrm>
          <a:prstGeom prst="roundRect">
            <a:avLst/>
          </a:prstGeom>
          <a:noFill/>
          <a:ln w="25400" cap="flat" cmpd="sng" algn="ctr">
            <a:solidFill>
              <a:srgbClr val="F15A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2976720849"/>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3000"/>
                                        <p:tgtEl>
                                          <p:spTgt spid="3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9" grpId="0"/>
      <p:bldP spid="30" grpId="0"/>
      <p:bldP spid="31" grpId="0"/>
      <p:bldP spid="32" grpId="0"/>
      <p:bldP spid="3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Velocity Planning</a:t>
            </a:r>
            <a:endParaRPr lang="en-US" dirty="0"/>
          </a:p>
        </p:txBody>
      </p:sp>
      <p:sp>
        <p:nvSpPr>
          <p:cNvPr id="4" name="Vertical Text Placeholder 3"/>
          <p:cNvSpPr>
            <a:spLocks noGrp="1"/>
          </p:cNvSpPr>
          <p:nvPr>
            <p:ph type="body" orient="vert" sz="quarter" idx="11"/>
          </p:nvPr>
        </p:nvSpPr>
        <p:spPr/>
        <p:txBody>
          <a:bodyPr/>
          <a:lstStyle/>
          <a:p>
            <a:endParaRPr lang="en-US" dirty="0"/>
          </a:p>
        </p:txBody>
      </p:sp>
      <p:sp>
        <p:nvSpPr>
          <p:cNvPr id="5" name="Content Placeholder 4"/>
          <p:cNvSpPr txBox="1">
            <a:spLocks/>
          </p:cNvSpPr>
          <p:nvPr/>
        </p:nvSpPr>
        <p:spPr>
          <a:xfrm>
            <a:off x="1745672" y="1120578"/>
            <a:ext cx="7124592" cy="5275459"/>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endParaRPr lang="en-US" dirty="0" smtClean="0"/>
          </a:p>
          <a:p>
            <a:r>
              <a:rPr lang="en-US" dirty="0" smtClean="0"/>
              <a:t>Get back into your groups</a:t>
            </a:r>
          </a:p>
          <a:p>
            <a:r>
              <a:rPr lang="en-US" dirty="0" smtClean="0"/>
              <a:t>Using the estimates of the fruit you came up with</a:t>
            </a:r>
          </a:p>
          <a:p>
            <a:r>
              <a:rPr lang="en-US" dirty="0" smtClean="0"/>
              <a:t>How much fruit could you eat in 3 minutes?</a:t>
            </a:r>
          </a:p>
          <a:p>
            <a:pPr marL="0" indent="0">
              <a:buNone/>
            </a:pPr>
            <a:endParaRPr lang="en-US" dirty="0"/>
          </a:p>
        </p:txBody>
      </p:sp>
    </p:spTree>
    <p:extLst>
      <p:ext uri="{BB962C8B-B14F-4D97-AF65-F5344CB8AC3E}">
        <p14:creationId xmlns:p14="http://schemas.microsoft.com/office/powerpoint/2010/main" val="335730231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How Many Pairs?</a:t>
            </a:r>
            <a:endParaRPr lang="en-US" dirty="0"/>
          </a:p>
        </p:txBody>
      </p:sp>
      <p:sp>
        <p:nvSpPr>
          <p:cNvPr id="6" name="Content Placeholder 5"/>
          <p:cNvSpPr>
            <a:spLocks noGrp="1"/>
          </p:cNvSpPr>
          <p:nvPr>
            <p:ph idx="1"/>
          </p:nvPr>
        </p:nvSpPr>
        <p:spPr/>
        <p:txBody>
          <a:bodyPr/>
          <a:lstStyle/>
          <a:p>
            <a:r>
              <a:rPr lang="en-US" sz="2800" dirty="0" smtClean="0"/>
              <a:t>Unfortunately this is often more art than science</a:t>
            </a:r>
          </a:p>
          <a:p>
            <a:r>
              <a:rPr lang="en-US" sz="2800" dirty="0" smtClean="0"/>
              <a:t>But, it will probably be influenced by:</a:t>
            </a:r>
          </a:p>
          <a:p>
            <a:pPr lvl="2"/>
            <a:r>
              <a:rPr lang="en-US" dirty="0" smtClean="0"/>
              <a:t>Availability</a:t>
            </a:r>
          </a:p>
          <a:p>
            <a:pPr lvl="2"/>
            <a:r>
              <a:rPr lang="en-US" dirty="0" smtClean="0"/>
              <a:t>How many different feature sets/subsystems there are</a:t>
            </a:r>
          </a:p>
          <a:p>
            <a:pPr lvl="2"/>
            <a:r>
              <a:rPr lang="en-US" dirty="0" smtClean="0"/>
              <a:t>How many points in the total</a:t>
            </a:r>
          </a:p>
          <a:p>
            <a:pPr lvl="2"/>
            <a:r>
              <a:rPr lang="en-US" dirty="0" smtClean="0"/>
              <a:t>Gut feel – “too many cooks in the kitchen”</a:t>
            </a:r>
          </a:p>
          <a:p>
            <a:endParaRPr lang="en-US" dirty="0"/>
          </a:p>
        </p:txBody>
      </p:sp>
      <p:pic>
        <p:nvPicPr>
          <p:cNvPr id="5" name="Picture 4"/>
          <p:cNvPicPr>
            <a:picLocks noChangeAspect="1"/>
          </p:cNvPicPr>
          <p:nvPr/>
        </p:nvPicPr>
        <p:blipFill>
          <a:blip r:embed="rId3"/>
          <a:stretch>
            <a:fillRect/>
          </a:stretch>
        </p:blipFill>
        <p:spPr>
          <a:xfrm>
            <a:off x="5796136" y="4634810"/>
            <a:ext cx="3347864" cy="2223190"/>
          </a:xfrm>
          <a:prstGeom prst="rect">
            <a:avLst/>
          </a:prstGeom>
        </p:spPr>
      </p:pic>
    </p:spTree>
    <p:extLst>
      <p:ext uri="{BB962C8B-B14F-4D97-AF65-F5344CB8AC3E}">
        <p14:creationId xmlns:p14="http://schemas.microsoft.com/office/powerpoint/2010/main" val="3817387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Story Template</a:t>
            </a:r>
            <a:endParaRPr lang="en-US" dirty="0"/>
          </a:p>
        </p:txBody>
      </p:sp>
      <p:sp>
        <p:nvSpPr>
          <p:cNvPr id="5" name="TextBox 4"/>
          <p:cNvSpPr txBox="1"/>
          <p:nvPr/>
        </p:nvSpPr>
        <p:spPr>
          <a:xfrm>
            <a:off x="457200" y="1371600"/>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Role</a:t>
            </a:r>
            <a:r>
              <a:rPr lang="en-US" sz="3600" dirty="0" smtClean="0">
                <a:latin typeface="Calibri" pitchFamily="34" charset="0"/>
                <a:cs typeface="Calibri" pitchFamily="34" charset="0"/>
              </a:rPr>
              <a:t>: As a …</a:t>
            </a:r>
            <a:endParaRPr lang="en-US" sz="3600" dirty="0">
              <a:latin typeface="Calibri" pitchFamily="34" charset="0"/>
              <a:cs typeface="Calibri" pitchFamily="34" charset="0"/>
            </a:endParaRPr>
          </a:p>
        </p:txBody>
      </p:sp>
      <p:sp>
        <p:nvSpPr>
          <p:cNvPr id="6" name="TextBox 5"/>
          <p:cNvSpPr txBox="1"/>
          <p:nvPr/>
        </p:nvSpPr>
        <p:spPr>
          <a:xfrm>
            <a:off x="457200" y="2173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Goal</a:t>
            </a:r>
            <a:r>
              <a:rPr lang="en-US" sz="3600" dirty="0" smtClean="0">
                <a:latin typeface="Calibri" pitchFamily="34" charset="0"/>
                <a:cs typeface="Calibri" pitchFamily="34" charset="0"/>
              </a:rPr>
              <a:t>: I want/need …</a:t>
            </a:r>
            <a:endParaRPr lang="en-US" sz="3600" dirty="0">
              <a:latin typeface="Calibri" pitchFamily="34" charset="0"/>
              <a:cs typeface="Calibri" pitchFamily="34" charset="0"/>
            </a:endParaRPr>
          </a:p>
        </p:txBody>
      </p:sp>
      <p:sp>
        <p:nvSpPr>
          <p:cNvPr id="7" name="TextBox 6"/>
          <p:cNvSpPr txBox="1"/>
          <p:nvPr/>
        </p:nvSpPr>
        <p:spPr>
          <a:xfrm>
            <a:off x="457200" y="2935069"/>
            <a:ext cx="6400800" cy="646331"/>
          </a:xfrm>
          <a:prstGeom prst="rect">
            <a:avLst/>
          </a:prstGeom>
          <a:noFill/>
        </p:spPr>
        <p:txBody>
          <a:bodyPr wrap="square" rtlCol="0">
            <a:spAutoFit/>
          </a:bodyPr>
          <a:lstStyle/>
          <a:p>
            <a:pPr>
              <a:buNone/>
            </a:pPr>
            <a:r>
              <a:rPr lang="en-US" sz="3600" b="1" dirty="0" smtClean="0">
                <a:latin typeface="Calibri" pitchFamily="34" charset="0"/>
                <a:cs typeface="Calibri" pitchFamily="34" charset="0"/>
              </a:rPr>
              <a:t>Value</a:t>
            </a:r>
            <a:r>
              <a:rPr lang="en-US" sz="3600" dirty="0" smtClean="0">
                <a:latin typeface="Calibri" pitchFamily="34" charset="0"/>
                <a:cs typeface="Calibri" pitchFamily="34" charset="0"/>
              </a:rPr>
              <a:t>: So that …</a:t>
            </a:r>
            <a:endParaRPr lang="en-US" sz="3600" dirty="0">
              <a:latin typeface="Calibri" pitchFamily="34" charset="0"/>
              <a:cs typeface="Calibri" pitchFamily="34" charset="0"/>
            </a:endParaRPr>
          </a:p>
        </p:txBody>
      </p:sp>
      <p:sp>
        <p:nvSpPr>
          <p:cNvPr id="8" name="TextBox 7"/>
          <p:cNvSpPr txBox="1"/>
          <p:nvPr/>
        </p:nvSpPr>
        <p:spPr>
          <a:xfrm>
            <a:off x="1458349" y="5257800"/>
            <a:ext cx="6326540" cy="707886"/>
          </a:xfrm>
          <a:prstGeom prst="rect">
            <a:avLst/>
          </a:prstGeom>
          <a:noFill/>
        </p:spPr>
        <p:txBody>
          <a:bodyPr wrap="none" rtlCol="0">
            <a:spAutoFit/>
          </a:bodyPr>
          <a:lstStyle/>
          <a:p>
            <a:pPr algn="ctr">
              <a:buNone/>
            </a:pPr>
            <a:r>
              <a:rPr lang="en-US" dirty="0" smtClean="0">
                <a:latin typeface="Calibri" pitchFamily="34" charset="0"/>
                <a:cs typeface="Calibri" pitchFamily="34" charset="0"/>
              </a:rPr>
              <a:t>From </a:t>
            </a:r>
            <a:r>
              <a:rPr lang="en-US" i="1" dirty="0" smtClean="0">
                <a:latin typeface="Calibri" pitchFamily="34" charset="0"/>
                <a:cs typeface="Calibri" pitchFamily="34" charset="0"/>
              </a:rPr>
              <a:t>User Stories Applied: For Agile Software Development</a:t>
            </a:r>
            <a:br>
              <a:rPr lang="en-US" i="1" dirty="0" smtClean="0">
                <a:latin typeface="Calibri" pitchFamily="34" charset="0"/>
                <a:cs typeface="Calibri" pitchFamily="34" charset="0"/>
              </a:rPr>
            </a:br>
            <a:r>
              <a:rPr lang="en-US" dirty="0" smtClean="0">
                <a:latin typeface="Calibri" pitchFamily="34" charset="0"/>
                <a:cs typeface="Calibri" pitchFamily="34" charset="0"/>
              </a:rPr>
              <a:t>by Mike Cohn</a:t>
            </a:r>
            <a:endParaRPr lang="en-US" dirty="0">
              <a:latin typeface="Calibri" pitchFamily="34" charset="0"/>
              <a:cs typeface="Calibri" pitchFamily="34"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long?</a:t>
            </a:r>
            <a:endParaRPr lang="en-US" dirty="0"/>
          </a:p>
        </p:txBody>
      </p:sp>
    </p:spTree>
    <p:extLst>
      <p:ext uri="{BB962C8B-B14F-4D97-AF65-F5344CB8AC3E}">
        <p14:creationId xmlns:p14="http://schemas.microsoft.com/office/powerpoint/2010/main" val="4261183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How many iterations?</a:t>
            </a:r>
            <a:endParaRPr lang="en-US" dirty="0"/>
          </a:p>
        </p:txBody>
      </p:sp>
      <p:grpSp>
        <p:nvGrpSpPr>
          <p:cNvPr id="8" name="Group 7"/>
          <p:cNvGrpSpPr/>
          <p:nvPr/>
        </p:nvGrpSpPr>
        <p:grpSpPr>
          <a:xfrm>
            <a:off x="152400" y="1730680"/>
            <a:ext cx="8938688" cy="3972315"/>
            <a:chOff x="152400" y="1730680"/>
            <a:chExt cx="8938688" cy="3972315"/>
          </a:xfrm>
        </p:grpSpPr>
        <p:grpSp>
          <p:nvGrpSpPr>
            <p:cNvPr id="2" name="Group 7"/>
            <p:cNvGrpSpPr>
              <a:grpSpLocks/>
            </p:cNvGrpSpPr>
            <p:nvPr/>
          </p:nvGrpSpPr>
          <p:grpSpPr bwMode="auto">
            <a:xfrm>
              <a:off x="381000" y="1778305"/>
              <a:ext cx="1143000" cy="538163"/>
              <a:chOff x="381000" y="1752600"/>
              <a:chExt cx="1143000" cy="537865"/>
            </a:xfrm>
          </p:grpSpPr>
          <p:sp>
            <p:nvSpPr>
              <p:cNvPr id="38947" name="Rectangle 5"/>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8" name="TextBox 6"/>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3" name="Group 9"/>
            <p:cNvGrpSpPr>
              <a:grpSpLocks/>
            </p:cNvGrpSpPr>
            <p:nvPr/>
          </p:nvGrpSpPr>
          <p:grpSpPr bwMode="auto">
            <a:xfrm>
              <a:off x="609600" y="2095805"/>
              <a:ext cx="1143000" cy="538163"/>
              <a:chOff x="381000" y="1752600"/>
              <a:chExt cx="1143000" cy="537865"/>
            </a:xfrm>
          </p:grpSpPr>
          <p:sp>
            <p:nvSpPr>
              <p:cNvPr id="38945" name="Rectangle 10"/>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6" name="TextBox 11"/>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4" name="Group 12"/>
            <p:cNvGrpSpPr>
              <a:grpSpLocks/>
            </p:cNvGrpSpPr>
            <p:nvPr/>
          </p:nvGrpSpPr>
          <p:grpSpPr bwMode="auto">
            <a:xfrm>
              <a:off x="914400" y="2397430"/>
              <a:ext cx="1143000" cy="536575"/>
              <a:chOff x="381000" y="1752600"/>
              <a:chExt cx="1143000" cy="537865"/>
            </a:xfrm>
          </p:grpSpPr>
          <p:sp>
            <p:nvSpPr>
              <p:cNvPr id="38943" name="Rectangle 13"/>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4" name="TextBox 14"/>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5" name="Group 15"/>
            <p:cNvGrpSpPr>
              <a:grpSpLocks/>
            </p:cNvGrpSpPr>
            <p:nvPr/>
          </p:nvGrpSpPr>
          <p:grpSpPr bwMode="auto">
            <a:xfrm>
              <a:off x="1219200" y="2697468"/>
              <a:ext cx="1143000" cy="538162"/>
              <a:chOff x="381000" y="1752600"/>
              <a:chExt cx="1143000" cy="537865"/>
            </a:xfrm>
          </p:grpSpPr>
          <p:sp>
            <p:nvSpPr>
              <p:cNvPr id="38941" name="Rectangle 16"/>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2" name="TextBox 17"/>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6" name="Group 18"/>
            <p:cNvGrpSpPr>
              <a:grpSpLocks/>
            </p:cNvGrpSpPr>
            <p:nvPr/>
          </p:nvGrpSpPr>
          <p:grpSpPr bwMode="auto">
            <a:xfrm>
              <a:off x="1524000" y="2997505"/>
              <a:ext cx="1143000" cy="538163"/>
              <a:chOff x="381000" y="1752600"/>
              <a:chExt cx="1143000" cy="537865"/>
            </a:xfrm>
          </p:grpSpPr>
          <p:sp>
            <p:nvSpPr>
              <p:cNvPr id="38939" name="Rectangle 19"/>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40" name="TextBox 20"/>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grpSp>
          <p:nvGrpSpPr>
            <p:cNvPr id="7" name="Group 21"/>
            <p:cNvGrpSpPr>
              <a:grpSpLocks/>
            </p:cNvGrpSpPr>
            <p:nvPr/>
          </p:nvGrpSpPr>
          <p:grpSpPr bwMode="auto">
            <a:xfrm>
              <a:off x="1828800" y="3297543"/>
              <a:ext cx="1143000" cy="538162"/>
              <a:chOff x="381000" y="1752600"/>
              <a:chExt cx="1143000" cy="537865"/>
            </a:xfrm>
          </p:grpSpPr>
          <p:sp>
            <p:nvSpPr>
              <p:cNvPr id="38937" name="Rectangle 22"/>
              <p:cNvSpPr>
                <a:spLocks noChangeArrowheads="1"/>
              </p:cNvSpPr>
              <p:nvPr/>
            </p:nvSpPr>
            <p:spPr bwMode="auto">
              <a:xfrm>
                <a:off x="457200" y="1752600"/>
                <a:ext cx="1066800" cy="533400"/>
              </a:xfrm>
              <a:prstGeom prst="rect">
                <a:avLst/>
              </a:prstGeom>
              <a:solidFill>
                <a:srgbClr val="FFFF99"/>
              </a:solidFill>
              <a:ln w="12700">
                <a:solidFill>
                  <a:schemeClr val="tx1"/>
                </a:solidFill>
                <a:round/>
                <a:headEnd/>
                <a:tailEnd/>
              </a:ln>
            </p:spPr>
            <p:txBody>
              <a:bodyPr wrap="none" anchor="ctr">
                <a:prstTxWarp prst="textNoShape">
                  <a:avLst/>
                </a:prstTxWarp>
              </a:bodyPr>
              <a:lstStyle/>
              <a:p>
                <a:pPr>
                  <a:buNone/>
                </a:pPr>
                <a:endParaRPr lang="en-US"/>
              </a:p>
            </p:txBody>
          </p:sp>
          <p:sp>
            <p:nvSpPr>
              <p:cNvPr id="38938" name="TextBox 23"/>
              <p:cNvSpPr txBox="1">
                <a:spLocks noChangeArrowheads="1"/>
              </p:cNvSpPr>
              <p:nvPr/>
            </p:nvSpPr>
            <p:spPr bwMode="auto">
              <a:xfrm>
                <a:off x="381000" y="1828800"/>
                <a:ext cx="1066800" cy="461665"/>
              </a:xfrm>
              <a:prstGeom prst="rect">
                <a:avLst/>
              </a:prstGeom>
              <a:noFill/>
              <a:ln w="9525">
                <a:noFill/>
                <a:miter lim="800000"/>
                <a:headEnd/>
                <a:tailEnd/>
              </a:ln>
            </p:spPr>
            <p:txBody>
              <a:bodyPr>
                <a:prstTxWarp prst="textNoShape">
                  <a:avLst/>
                </a:prstTxWarp>
                <a:spAutoFit/>
              </a:bodyPr>
              <a:lstStyle/>
              <a:p>
                <a:pPr>
                  <a:buNone/>
                </a:pPr>
                <a:r>
                  <a:rPr lang="en-US" sz="800"/>
                  <a:t>As a user I need to blah blah so that blah</a:t>
                </a:r>
              </a:p>
            </p:txBody>
          </p:sp>
        </p:grpSp>
        <p:sp>
          <p:nvSpPr>
            <p:cNvPr id="25" name="Content Placeholder 2"/>
            <p:cNvSpPr txBox="1">
              <a:spLocks/>
            </p:cNvSpPr>
            <p:nvPr/>
          </p:nvSpPr>
          <p:spPr bwMode="auto">
            <a:xfrm>
              <a:off x="152400" y="3530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a:solidFill>
                    <a:srgbClr val="00B0F0"/>
                  </a:solidFill>
                  <a:latin typeface="Calibri" charset="0"/>
                </a:rPr>
                <a:t>User Stories</a:t>
              </a:r>
            </a:p>
          </p:txBody>
        </p:sp>
        <p:sp>
          <p:nvSpPr>
            <p:cNvPr id="26" name="TextBox 25"/>
            <p:cNvSpPr txBox="1">
              <a:spLocks noChangeArrowheads="1"/>
            </p:cNvSpPr>
            <p:nvPr/>
          </p:nvSpPr>
          <p:spPr bwMode="auto">
            <a:xfrm>
              <a:off x="1295400" y="1730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27" name="Content Placeholder 2"/>
            <p:cNvSpPr txBox="1">
              <a:spLocks/>
            </p:cNvSpPr>
            <p:nvPr/>
          </p:nvSpPr>
          <p:spPr bwMode="auto">
            <a:xfrm>
              <a:off x="2286000" y="1930705"/>
              <a:ext cx="53340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000" b="1" dirty="0">
                  <a:solidFill>
                    <a:srgbClr val="FF0000"/>
                  </a:solidFill>
                  <a:latin typeface="Calibri" charset="0"/>
                </a:rPr>
                <a:t>Story Point</a:t>
              </a:r>
              <a:r>
                <a:rPr lang="en-US" sz="2000" b="1" dirty="0" smtClean="0">
                  <a:solidFill>
                    <a:srgbClr val="FF0000"/>
                  </a:solidFill>
                  <a:latin typeface="Calibri" charset="0"/>
                </a:rPr>
                <a:t> Estimates</a:t>
              </a:r>
              <a:endParaRPr lang="en-US" sz="2000" b="1" dirty="0">
                <a:solidFill>
                  <a:srgbClr val="FF0000"/>
                </a:solidFill>
                <a:latin typeface="Calibri" charset="0"/>
              </a:endParaRPr>
            </a:p>
          </p:txBody>
        </p:sp>
        <p:sp>
          <p:nvSpPr>
            <p:cNvPr id="28" name="TextBox 27"/>
            <p:cNvSpPr txBox="1">
              <a:spLocks noChangeArrowheads="1"/>
            </p:cNvSpPr>
            <p:nvPr/>
          </p:nvSpPr>
          <p:spPr bwMode="auto">
            <a:xfrm>
              <a:off x="1524000" y="20354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29" name="TextBox 28"/>
            <p:cNvSpPr txBox="1">
              <a:spLocks noChangeArrowheads="1"/>
            </p:cNvSpPr>
            <p:nvPr/>
          </p:nvSpPr>
          <p:spPr bwMode="auto">
            <a:xfrm>
              <a:off x="1828800" y="23402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4</a:t>
              </a:r>
            </a:p>
          </p:txBody>
        </p:sp>
        <p:sp>
          <p:nvSpPr>
            <p:cNvPr id="30" name="TextBox 29"/>
            <p:cNvSpPr txBox="1">
              <a:spLocks noChangeArrowheads="1"/>
            </p:cNvSpPr>
            <p:nvPr/>
          </p:nvSpPr>
          <p:spPr bwMode="auto">
            <a:xfrm>
              <a:off x="2133600" y="26450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2</a:t>
              </a:r>
            </a:p>
          </p:txBody>
        </p:sp>
        <p:sp>
          <p:nvSpPr>
            <p:cNvPr id="31" name="TextBox 30"/>
            <p:cNvSpPr txBox="1">
              <a:spLocks noChangeArrowheads="1"/>
            </p:cNvSpPr>
            <p:nvPr/>
          </p:nvSpPr>
          <p:spPr bwMode="auto">
            <a:xfrm>
              <a:off x="2438400" y="29498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1</a:t>
              </a:r>
            </a:p>
          </p:txBody>
        </p:sp>
        <p:sp>
          <p:nvSpPr>
            <p:cNvPr id="32" name="TextBox 31"/>
            <p:cNvSpPr txBox="1">
              <a:spLocks noChangeArrowheads="1"/>
            </p:cNvSpPr>
            <p:nvPr/>
          </p:nvSpPr>
          <p:spPr bwMode="auto">
            <a:xfrm>
              <a:off x="2743200" y="3254680"/>
              <a:ext cx="457200" cy="276225"/>
            </a:xfrm>
            <a:prstGeom prst="rect">
              <a:avLst/>
            </a:prstGeom>
            <a:noFill/>
            <a:ln w="9525">
              <a:noFill/>
              <a:miter lim="800000"/>
              <a:headEnd/>
              <a:tailEnd/>
            </a:ln>
          </p:spPr>
          <p:txBody>
            <a:bodyPr>
              <a:prstTxWarp prst="textNoShape">
                <a:avLst/>
              </a:prstTxWarp>
              <a:spAutoFit/>
            </a:bodyPr>
            <a:lstStyle/>
            <a:p>
              <a:pPr>
                <a:buNone/>
              </a:pPr>
              <a:r>
                <a:rPr lang="en-US" sz="1200" b="1">
                  <a:solidFill>
                    <a:srgbClr val="FF0000"/>
                  </a:solidFill>
                </a:rPr>
                <a:t>8</a:t>
              </a:r>
            </a:p>
          </p:txBody>
        </p:sp>
        <p:pic>
          <p:nvPicPr>
            <p:cNvPr id="201730" name="Picture 2"/>
            <p:cNvPicPr>
              <a:picLocks noChangeAspect="1" noChangeArrowheads="1"/>
            </p:cNvPicPr>
            <p:nvPr/>
          </p:nvPicPr>
          <p:blipFill>
            <a:blip r:embed="rId3"/>
            <a:srcRect/>
            <a:stretch>
              <a:fillRect/>
            </a:stretch>
          </p:blipFill>
          <p:spPr bwMode="auto">
            <a:xfrm>
              <a:off x="3581400" y="2540305"/>
              <a:ext cx="3505200" cy="2447925"/>
            </a:xfrm>
            <a:prstGeom prst="rect">
              <a:avLst/>
            </a:prstGeom>
            <a:noFill/>
            <a:ln w="12700">
              <a:noFill/>
              <a:miter lim="800000"/>
              <a:headEnd/>
              <a:tailEnd/>
            </a:ln>
            <a:effectLst>
              <a:prstShdw prst="shdw17" dist="17961" dir="2700000">
                <a:srgbClr val="2F4D71">
                  <a:alpha val="74998"/>
                </a:srgbClr>
              </a:prstShdw>
            </a:effectLst>
          </p:spPr>
        </p:pic>
        <p:sp>
          <p:nvSpPr>
            <p:cNvPr id="33" name="Content Placeholder 2"/>
            <p:cNvSpPr txBox="1">
              <a:spLocks/>
            </p:cNvSpPr>
            <p:nvPr/>
          </p:nvSpPr>
          <p:spPr bwMode="auto">
            <a:xfrm>
              <a:off x="7109888" y="2669630"/>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00B050"/>
                  </a:solidFill>
                  <a:latin typeface="Calibri" charset="0"/>
                </a:rPr>
                <a:t>Estimated Iteration </a:t>
              </a:r>
              <a:r>
                <a:rPr lang="en-US" sz="2800" b="1" dirty="0">
                  <a:solidFill>
                    <a:srgbClr val="00B050"/>
                  </a:solidFill>
                  <a:latin typeface="Calibri" charset="0"/>
                </a:rPr>
                <a:t>Velocity</a:t>
              </a:r>
            </a:p>
          </p:txBody>
        </p:sp>
        <p:sp>
          <p:nvSpPr>
            <p:cNvPr id="34" name="Content Placeholder 2"/>
            <p:cNvSpPr txBox="1">
              <a:spLocks/>
            </p:cNvSpPr>
            <p:nvPr/>
          </p:nvSpPr>
          <p:spPr bwMode="auto">
            <a:xfrm>
              <a:off x="2893299" y="5093395"/>
              <a:ext cx="2867891"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400" b="1" dirty="0">
                  <a:latin typeface="Calibri" charset="0"/>
                </a:rPr>
                <a:t>/</a:t>
              </a:r>
              <a:r>
                <a:rPr lang="en-US" sz="2400" b="1" dirty="0" smtClean="0">
                  <a:latin typeface="Calibri" charset="0"/>
                </a:rPr>
                <a:t> </a:t>
              </a:r>
              <a:r>
                <a:rPr lang="en-US" sz="2400" b="1" dirty="0" smtClean="0">
                  <a:solidFill>
                    <a:srgbClr val="00B050"/>
                  </a:solidFill>
                  <a:latin typeface="Calibri" charset="0"/>
                </a:rPr>
                <a:t>Estimated </a:t>
              </a:r>
              <a:r>
                <a:rPr lang="en-US" sz="2400" b="1" dirty="0">
                  <a:solidFill>
                    <a:srgbClr val="00B050"/>
                  </a:solidFill>
                  <a:latin typeface="Calibri" charset="0"/>
                </a:rPr>
                <a:t>Velocity</a:t>
              </a:r>
              <a:endParaRPr lang="en-US" sz="2400" b="1" dirty="0">
                <a:solidFill>
                  <a:srgbClr val="9933FF"/>
                </a:solidFill>
                <a:latin typeface="Calibri" charset="0"/>
              </a:endParaRPr>
            </a:p>
          </p:txBody>
        </p:sp>
        <p:sp>
          <p:nvSpPr>
            <p:cNvPr id="35" name="TextBox 34"/>
            <p:cNvSpPr txBox="1"/>
            <p:nvPr/>
          </p:nvSpPr>
          <p:spPr>
            <a:xfrm>
              <a:off x="531100" y="5088633"/>
              <a:ext cx="2590800" cy="461962"/>
            </a:xfrm>
            <a:prstGeom prst="rect">
              <a:avLst/>
            </a:prstGeom>
            <a:noFill/>
          </p:spPr>
          <p:txBody>
            <a:bodyPr>
              <a:prstTxWarp prst="textNoShape">
                <a:avLst/>
              </a:prstTxWarp>
              <a:spAutoFit/>
            </a:bodyPr>
            <a:lstStyle/>
            <a:p>
              <a:pPr>
                <a:buNone/>
              </a:pPr>
              <a:r>
                <a:rPr lang="en-US" sz="2400" b="1">
                  <a:solidFill>
                    <a:srgbClr val="FF0000"/>
                  </a:solidFill>
                  <a:latin typeface="Calibri" charset="0"/>
                </a:rPr>
                <a:t>Total Story Points</a:t>
              </a:r>
              <a:endParaRPr lang="en-US" sz="2400"/>
            </a:p>
          </p:txBody>
        </p:sp>
        <p:sp>
          <p:nvSpPr>
            <p:cNvPr id="36" name="TextBox 35"/>
            <p:cNvSpPr txBox="1"/>
            <p:nvPr/>
          </p:nvSpPr>
          <p:spPr>
            <a:xfrm>
              <a:off x="5585331" y="5093395"/>
              <a:ext cx="3234291" cy="461665"/>
            </a:xfrm>
            <a:prstGeom prst="rect">
              <a:avLst/>
            </a:prstGeom>
            <a:noFill/>
          </p:spPr>
          <p:txBody>
            <a:bodyPr wrap="square">
              <a:prstTxWarp prst="textNoShape">
                <a:avLst/>
              </a:prstTxWarp>
              <a:spAutoFit/>
            </a:bodyPr>
            <a:lstStyle/>
            <a:p>
              <a:pPr>
                <a:buNone/>
              </a:pPr>
              <a:r>
                <a:rPr lang="en-US" sz="2400" b="1" dirty="0">
                  <a:latin typeface="Calibri" charset="0"/>
                </a:rPr>
                <a:t>=</a:t>
              </a:r>
              <a:r>
                <a:rPr lang="en-US" sz="2400" b="1" dirty="0">
                  <a:solidFill>
                    <a:srgbClr val="FF0000"/>
                  </a:solidFill>
                  <a:latin typeface="Calibri" charset="0"/>
                </a:rPr>
                <a:t> </a:t>
              </a:r>
              <a:r>
                <a:rPr lang="en-US" sz="2400" b="1" dirty="0">
                  <a:solidFill>
                    <a:srgbClr val="9933FF"/>
                  </a:solidFill>
                  <a:latin typeface="Calibri" charset="0"/>
                </a:rPr>
                <a:t>Number of</a:t>
              </a:r>
              <a:r>
                <a:rPr lang="en-US" sz="2400" b="1" dirty="0" smtClean="0">
                  <a:solidFill>
                    <a:srgbClr val="9933FF"/>
                  </a:solidFill>
                  <a:latin typeface="Calibri" charset="0"/>
                </a:rPr>
                <a:t> Iterations</a:t>
              </a:r>
              <a:endParaRPr lang="en-US" sz="2400" dirty="0"/>
            </a:p>
          </p:txBody>
        </p:sp>
        <p:sp>
          <p:nvSpPr>
            <p:cNvPr id="37" name="Content Placeholder 2"/>
            <p:cNvSpPr txBox="1">
              <a:spLocks/>
            </p:cNvSpPr>
            <p:nvPr/>
          </p:nvSpPr>
          <p:spPr bwMode="auto">
            <a:xfrm>
              <a:off x="7080264" y="3911905"/>
              <a:ext cx="1981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1600" b="1" dirty="0">
                  <a:solidFill>
                    <a:srgbClr val="00B050"/>
                  </a:solidFill>
                  <a:latin typeface="Calibri" charset="0"/>
                </a:rPr>
                <a:t>(Points per</a:t>
              </a:r>
              <a:r>
                <a:rPr lang="en-US" sz="1600" b="1" dirty="0" smtClean="0">
                  <a:solidFill>
                    <a:srgbClr val="00B050"/>
                  </a:solidFill>
                  <a:latin typeface="Calibri" charset="0"/>
                </a:rPr>
                <a:t> iteration)</a:t>
              </a:r>
              <a:endParaRPr lang="en-US" sz="1600" b="1" dirty="0">
                <a:solidFill>
                  <a:srgbClr val="00B050"/>
                </a:solidFill>
                <a:latin typeface="Calibri" charset="0"/>
              </a:endParaRPr>
            </a:p>
          </p:txBody>
        </p:sp>
      </p:grpSp>
      <p:sp>
        <p:nvSpPr>
          <p:cNvPr id="38" name="TextBox 37"/>
          <p:cNvSpPr txBox="1"/>
          <p:nvPr/>
        </p:nvSpPr>
        <p:spPr>
          <a:xfrm>
            <a:off x="2248556" y="533400"/>
            <a:ext cx="5943600" cy="400110"/>
          </a:xfrm>
          <a:prstGeom prst="rect">
            <a:avLst/>
          </a:prstGeom>
          <a:noFill/>
        </p:spPr>
        <p:txBody>
          <a:bodyPr wrap="square" rtlCol="0">
            <a:spAutoFit/>
          </a:bodyPr>
          <a:lstStyle/>
          <a:p>
            <a:endParaRPr lang="en-US" sz="2000" dirty="0" smtClean="0"/>
          </a:p>
        </p:txBody>
      </p:sp>
    </p:spTree>
    <p:extLst>
      <p:ext uri="{BB962C8B-B14F-4D97-AF65-F5344CB8AC3E}">
        <p14:creationId xmlns:p14="http://schemas.microsoft.com/office/powerpoint/2010/main" val="63047583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412480" cy="839391"/>
          </a:xfrm>
        </p:spPr>
        <p:txBody>
          <a:bodyPr/>
          <a:lstStyle/>
          <a:p>
            <a:r>
              <a:rPr lang="en-US" sz="4400" dirty="0" smtClean="0">
                <a:latin typeface="Marydale"/>
              </a:rPr>
              <a:t>Raw Velocity</a:t>
            </a:r>
          </a:p>
        </p:txBody>
      </p:sp>
      <p:sp>
        <p:nvSpPr>
          <p:cNvPr id="6" name="Content Placeholder 5"/>
          <p:cNvSpPr>
            <a:spLocks noGrp="1"/>
          </p:cNvSpPr>
          <p:nvPr>
            <p:ph idx="1"/>
          </p:nvPr>
        </p:nvSpPr>
        <p:spPr>
          <a:xfrm>
            <a:off x="650304" y="764704"/>
            <a:ext cx="8458200" cy="685800"/>
          </a:xfrm>
        </p:spPr>
        <p:txBody>
          <a:bodyPr>
            <a:noAutofit/>
          </a:bodyPr>
          <a:lstStyle/>
          <a:p>
            <a:pPr marL="0" indent="0">
              <a:buNone/>
            </a:pPr>
            <a:r>
              <a:rPr lang="en-US" sz="2000" dirty="0" smtClean="0">
                <a:solidFill>
                  <a:srgbClr val="008000"/>
                </a:solidFill>
              </a:rPr>
              <a:t>Estimated Velocity Per Pair</a:t>
            </a:r>
            <a:r>
              <a:rPr lang="en-US" sz="2000" dirty="0" smtClean="0">
                <a:solidFill>
                  <a:schemeClr val="tx1"/>
                </a:solidFill>
              </a:rPr>
              <a:t> X </a:t>
            </a:r>
            <a:r>
              <a:rPr lang="en-US" sz="2000" dirty="0" smtClean="0">
                <a:solidFill>
                  <a:srgbClr val="3366FF"/>
                </a:solidFill>
              </a:rPr>
              <a:t>Steady State Pairs</a:t>
            </a:r>
            <a:r>
              <a:rPr lang="en-US" sz="2000" dirty="0" smtClean="0">
                <a:solidFill>
                  <a:srgbClr val="000000"/>
                </a:solidFill>
              </a:rPr>
              <a:t> = </a:t>
            </a:r>
            <a:r>
              <a:rPr lang="en-US" sz="2000" b="1" dirty="0" smtClean="0">
                <a:solidFill>
                  <a:schemeClr val="accent6">
                    <a:lumMod val="60000"/>
                    <a:lumOff val="40000"/>
                  </a:schemeClr>
                </a:solidFill>
              </a:rPr>
              <a:t>Raw Velocity </a:t>
            </a:r>
            <a:r>
              <a:rPr lang="en-US" sz="2000" b="1" u="sng" dirty="0" smtClean="0">
                <a:solidFill>
                  <a:schemeClr val="accent6">
                    <a:lumMod val="60000"/>
                    <a:lumOff val="40000"/>
                  </a:schemeClr>
                </a:solidFill>
              </a:rPr>
              <a:t>Per Iteration</a:t>
            </a:r>
          </a:p>
        </p:txBody>
      </p:sp>
      <p:grpSp>
        <p:nvGrpSpPr>
          <p:cNvPr id="49" name="Group 48"/>
          <p:cNvGrpSpPr/>
          <p:nvPr/>
        </p:nvGrpSpPr>
        <p:grpSpPr>
          <a:xfrm>
            <a:off x="1847142" y="1526703"/>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123364" y="2909971"/>
            <a:ext cx="22860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603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841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4079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393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6315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545904" y="5031903"/>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93704" y="52605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259904" y="2745903"/>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819242" y="2212503"/>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834441" y="2441103"/>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821741" y="2668115"/>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cxnSp>
        <p:nvCxnSpPr>
          <p:cNvPr id="3" name="Straight Connector 2"/>
          <p:cNvCxnSpPr/>
          <p:nvPr/>
        </p:nvCxnSpPr>
        <p:spPr bwMode="auto">
          <a:xfrm flipV="1">
            <a:off x="1945704" y="1755303"/>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365304" y="1907703"/>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Content Placeholder 5"/>
          <p:cNvSpPr txBox="1">
            <a:spLocks/>
          </p:cNvSpPr>
          <p:nvPr/>
        </p:nvSpPr>
        <p:spPr bwMode="auto">
          <a:xfrm>
            <a:off x="650304" y="5565303"/>
            <a:ext cx="8458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noAutofit/>
          </a:bodyPr>
          <a:lstStyle>
            <a:lvl1pPr marL="338138" indent="-338138" algn="l" rtl="0" eaLnBrk="1" fontAlgn="base" hangingPunct="1">
              <a:spcBef>
                <a:spcPts val="703"/>
              </a:spcBef>
              <a:spcAft>
                <a:spcPct val="0"/>
              </a:spcAft>
              <a:buClr>
                <a:srgbClr val="7575D1"/>
              </a:buClr>
              <a:buSzPct val="150000"/>
              <a:buFont typeface="Arial" charset="0"/>
              <a:buChar char="•"/>
              <a:defRPr sz="320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buFont typeface="Arial" charset="0"/>
              <a:buNone/>
            </a:pPr>
            <a:r>
              <a:rPr lang="en-US" sz="2000" b="1" dirty="0" smtClean="0">
                <a:solidFill>
                  <a:srgbClr val="FF6600"/>
                </a:solidFill>
              </a:rPr>
              <a:t>Total Story Points </a:t>
            </a:r>
            <a:r>
              <a:rPr lang="en-US" sz="2000" b="1" dirty="0" smtClean="0">
                <a:solidFill>
                  <a:schemeClr val="tx1"/>
                </a:solidFill>
              </a:rPr>
              <a:t>/ </a:t>
            </a:r>
            <a:r>
              <a:rPr lang="en-US" sz="2000" b="1" dirty="0" smtClean="0">
                <a:solidFill>
                  <a:schemeClr val="accent6">
                    <a:lumMod val="60000"/>
                    <a:lumOff val="40000"/>
                  </a:schemeClr>
                </a:solidFill>
              </a:rPr>
              <a:t>Raw Velocity Per Iteration </a:t>
            </a:r>
            <a:r>
              <a:rPr lang="en-US" sz="2000" dirty="0" smtClean="0">
                <a:solidFill>
                  <a:srgbClr val="000000"/>
                </a:solidFill>
              </a:rPr>
              <a:t>= Rough Number of Iterations</a:t>
            </a:r>
            <a:endParaRPr lang="en-US" sz="2000" b="1" dirty="0" smtClean="0">
              <a:solidFill>
                <a:schemeClr val="accent6">
                  <a:lumMod val="60000"/>
                  <a:lumOff val="40000"/>
                </a:schemeClr>
              </a:solidFill>
            </a:endParaRPr>
          </a:p>
        </p:txBody>
      </p:sp>
    </p:spTree>
    <p:extLst>
      <p:ext uri="{BB962C8B-B14F-4D97-AF65-F5344CB8AC3E}">
        <p14:creationId xmlns:p14="http://schemas.microsoft.com/office/powerpoint/2010/main" val="294284973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303609"/>
            <a:ext cx="8412480" cy="839391"/>
          </a:xfrm>
        </p:spPr>
        <p:txBody>
          <a:bodyPr/>
          <a:lstStyle/>
          <a:p>
            <a:r>
              <a:rPr lang="en-US" sz="4400" dirty="0" smtClean="0">
                <a:latin typeface="Marydale"/>
              </a:rPr>
              <a:t>Velocity Adjustment - Risk</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Calculate with lower end of the velocity estimate, or to account for risks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06968" y="3402568"/>
            <a:ext cx="2514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5257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641337" y="28956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628637" y="31226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cxnSp>
        <p:nvCxnSpPr>
          <p:cNvPr id="3" name="Straight Connector 2"/>
          <p:cNvCxnSpPr/>
          <p:nvPr/>
        </p:nvCxnSpPr>
        <p:spPr bwMode="auto">
          <a:xfrm flipV="1">
            <a:off x="1752600" y="2209800"/>
            <a:ext cx="3352800" cy="3124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flipV="1">
            <a:off x="1752600" y="2362200"/>
            <a:ext cx="4724400" cy="2971800"/>
          </a:xfrm>
          <a:prstGeom prst="line">
            <a:avLst/>
          </a:prstGeom>
          <a:solidFill>
            <a:schemeClr val="accent1"/>
          </a:solidFill>
          <a:ln w="476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0999010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Ramp Up</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Account for the team (as a steady-state whole) will take a couple of iterations to get up to full (estimated) velocity</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641337" y="28956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628637" y="31226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7" name="Group 16"/>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9" name="Group 38"/>
          <p:cNvGrpSpPr/>
          <p:nvPr/>
        </p:nvGrpSpPr>
        <p:grpSpPr>
          <a:xfrm rot="217605">
            <a:off x="1776491" y="2203732"/>
            <a:ext cx="4905217" cy="3319913"/>
            <a:chOff x="1676400" y="2209800"/>
            <a:chExt cx="3733800" cy="3124200"/>
          </a:xfrm>
        </p:grpSpPr>
        <p:cxnSp>
          <p:nvCxnSpPr>
            <p:cNvPr id="40" name="Straight Connector 39"/>
            <p:cNvCxnSpPr/>
            <p:nvPr/>
          </p:nvCxnSpPr>
          <p:spPr bwMode="auto">
            <a:xfrm flipV="1">
              <a:off x="2438400" y="2209800"/>
              <a:ext cx="2971800" cy="2743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p:cNvCxnSpPr/>
            <p:nvPr/>
          </p:nvCxnSpPr>
          <p:spPr bwMode="auto">
            <a:xfrm flipV="1">
              <a:off x="1676400" y="49530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2058906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Onboarding</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Depending on size of team, not all developers may start on the first day. May need to adjust further to match velocity to onboarding.</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641337" y="28956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628637" y="31226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2" name="Group 11"/>
          <p:cNvGrpSpPr/>
          <p:nvPr/>
        </p:nvGrpSpPr>
        <p:grpSpPr>
          <a:xfrm>
            <a:off x="1676400" y="2209800"/>
            <a:ext cx="3733800" cy="3124200"/>
            <a:chOff x="1676400" y="2209800"/>
            <a:chExt cx="3733800" cy="3124200"/>
          </a:xfrm>
        </p:grpSpPr>
        <p:cxnSp>
          <p:nvCxnSpPr>
            <p:cNvPr id="32" name="Straight Connector 31"/>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3" name="Group 32"/>
          <p:cNvGrpSpPr/>
          <p:nvPr/>
        </p:nvGrpSpPr>
        <p:grpSpPr>
          <a:xfrm rot="352354">
            <a:off x="1846450" y="2124687"/>
            <a:ext cx="4462867" cy="3506632"/>
            <a:chOff x="1676400" y="2209800"/>
            <a:chExt cx="3733800" cy="3124200"/>
          </a:xfrm>
        </p:grpSpPr>
        <p:cxnSp>
          <p:nvCxnSpPr>
            <p:cNvPr id="38" name="Straight Connector 37"/>
            <p:cNvCxnSpPr/>
            <p:nvPr/>
          </p:nvCxnSpPr>
          <p:spPr bwMode="auto">
            <a:xfrm flipV="1">
              <a:off x="3200400" y="2209800"/>
              <a:ext cx="2209800" cy="23622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33792317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Velocity Adjustment – Time Off</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Make adjustments for known vacations, holidays, business closings, special events</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533400" y="3876645"/>
            <a:ext cx="1600200" cy="400110"/>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267200" y="55626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641337" y="28956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628637" y="31226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824237092"/>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24235"/>
          </a:xfrm>
        </p:spPr>
        <p:txBody>
          <a:bodyPr/>
          <a:lstStyle/>
          <a:p>
            <a:r>
              <a:rPr lang="en-US" dirty="0" smtClean="0"/>
              <a:t>Other Adjustments</a:t>
            </a:r>
            <a:endParaRPr lang="en-US" dirty="0"/>
          </a:p>
        </p:txBody>
      </p:sp>
      <p:pic>
        <p:nvPicPr>
          <p:cNvPr id="2" name="Picture 1"/>
          <p:cNvPicPr>
            <a:picLocks noChangeAspect="1"/>
          </p:cNvPicPr>
          <p:nvPr/>
        </p:nvPicPr>
        <p:blipFill>
          <a:blip r:embed="rId3"/>
          <a:stretch>
            <a:fillRect/>
          </a:stretch>
        </p:blipFill>
        <p:spPr>
          <a:xfrm>
            <a:off x="3175000" y="2235200"/>
            <a:ext cx="2794000" cy="2374900"/>
          </a:xfrm>
          <a:prstGeom prst="rect">
            <a:avLst/>
          </a:prstGeom>
        </p:spPr>
      </p:pic>
      <p:sp>
        <p:nvSpPr>
          <p:cNvPr id="5" name="Content Placeholder 2"/>
          <p:cNvSpPr txBox="1">
            <a:spLocks/>
          </p:cNvSpPr>
          <p:nvPr/>
        </p:nvSpPr>
        <p:spPr bwMode="auto">
          <a:xfrm>
            <a:off x="2057400" y="1066800"/>
            <a:ext cx="30480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FF0000"/>
                </a:solidFill>
                <a:latin typeface="Calibri" charset="0"/>
              </a:rPr>
              <a:t>Technical Analysis</a:t>
            </a:r>
            <a:endParaRPr lang="en-US" sz="2800" b="1" dirty="0">
              <a:solidFill>
                <a:srgbClr val="FF0000"/>
              </a:solidFill>
              <a:latin typeface="Calibri" charset="0"/>
            </a:endParaRPr>
          </a:p>
        </p:txBody>
      </p:sp>
      <p:sp>
        <p:nvSpPr>
          <p:cNvPr id="7" name="Content Placeholder 2"/>
          <p:cNvSpPr txBox="1">
            <a:spLocks/>
          </p:cNvSpPr>
          <p:nvPr/>
        </p:nvSpPr>
        <p:spPr bwMode="auto">
          <a:xfrm>
            <a:off x="4876800" y="1447800"/>
            <a:ext cx="37338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558ED5"/>
                </a:solidFill>
                <a:latin typeface="Calibri" charset="0"/>
              </a:rPr>
              <a:t>Performance Testing</a:t>
            </a:r>
            <a:endParaRPr lang="en-US" sz="2800" b="1" dirty="0">
              <a:solidFill>
                <a:srgbClr val="558ED5"/>
              </a:solidFill>
              <a:latin typeface="Calibri" charset="0"/>
            </a:endParaRPr>
          </a:p>
        </p:txBody>
      </p:sp>
      <p:sp>
        <p:nvSpPr>
          <p:cNvPr id="8" name="Content Placeholder 2"/>
          <p:cNvSpPr txBox="1">
            <a:spLocks/>
          </p:cNvSpPr>
          <p:nvPr/>
        </p:nvSpPr>
        <p:spPr bwMode="auto">
          <a:xfrm>
            <a:off x="539552" y="2636912"/>
            <a:ext cx="3983182"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92D050"/>
                </a:solidFill>
                <a:latin typeface="Calibri" charset="0"/>
              </a:rPr>
              <a:t>Testing</a:t>
            </a:r>
            <a:endParaRPr lang="en-US" sz="2800" b="1" dirty="0">
              <a:solidFill>
                <a:srgbClr val="92D050"/>
              </a:solidFill>
              <a:latin typeface="Calibri" charset="0"/>
            </a:endParaRPr>
          </a:p>
        </p:txBody>
      </p:sp>
      <p:sp>
        <p:nvSpPr>
          <p:cNvPr id="9" name="Content Placeholder 2"/>
          <p:cNvSpPr txBox="1">
            <a:spLocks/>
          </p:cNvSpPr>
          <p:nvPr/>
        </p:nvSpPr>
        <p:spPr bwMode="auto">
          <a:xfrm>
            <a:off x="323528" y="4365104"/>
            <a:ext cx="40386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7030A0"/>
                </a:solidFill>
                <a:latin typeface="Calibri" charset="0"/>
              </a:rPr>
              <a:t>CFR’s</a:t>
            </a:r>
            <a:endParaRPr lang="en-US" sz="2800" b="1" dirty="0">
              <a:solidFill>
                <a:srgbClr val="7030A0"/>
              </a:solidFill>
              <a:latin typeface="Calibri" charset="0"/>
            </a:endParaRPr>
          </a:p>
        </p:txBody>
      </p:sp>
      <p:sp>
        <p:nvSpPr>
          <p:cNvPr id="10" name="Content Placeholder 2"/>
          <p:cNvSpPr txBox="1">
            <a:spLocks/>
          </p:cNvSpPr>
          <p:nvPr/>
        </p:nvSpPr>
        <p:spPr bwMode="auto">
          <a:xfrm>
            <a:off x="5943600" y="4572000"/>
            <a:ext cx="3505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a:solidFill>
                  <a:srgbClr val="00B050"/>
                </a:solidFill>
                <a:latin typeface="Calibri" charset="0"/>
              </a:rPr>
              <a:t>Confidence Levels</a:t>
            </a:r>
          </a:p>
        </p:txBody>
      </p:sp>
      <p:sp>
        <p:nvSpPr>
          <p:cNvPr id="11" name="Content Placeholder 2"/>
          <p:cNvSpPr txBox="1">
            <a:spLocks/>
          </p:cNvSpPr>
          <p:nvPr/>
        </p:nvSpPr>
        <p:spPr bwMode="auto">
          <a:xfrm>
            <a:off x="5943600" y="2209800"/>
            <a:ext cx="3505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4800" b="1" dirty="0" smtClean="0">
                <a:solidFill>
                  <a:srgbClr val="7030A0"/>
                </a:solidFill>
                <a:latin typeface="Calibri" charset="0"/>
              </a:rPr>
              <a:t>Problem Resolution</a:t>
            </a:r>
            <a:endParaRPr lang="en-US" sz="4800" b="1" dirty="0">
              <a:solidFill>
                <a:srgbClr val="7030A0"/>
              </a:solidFill>
              <a:latin typeface="Calibri" charset="0"/>
            </a:endParaRPr>
          </a:p>
        </p:txBody>
      </p:sp>
      <p:sp>
        <p:nvSpPr>
          <p:cNvPr id="12" name="Content Placeholder 2"/>
          <p:cNvSpPr txBox="1">
            <a:spLocks/>
          </p:cNvSpPr>
          <p:nvPr/>
        </p:nvSpPr>
        <p:spPr bwMode="auto">
          <a:xfrm>
            <a:off x="3962400" y="5029200"/>
            <a:ext cx="55626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4400" b="1" dirty="0" smtClean="0">
                <a:solidFill>
                  <a:srgbClr val="FFC000"/>
                </a:solidFill>
                <a:latin typeface="Calibri" charset="0"/>
              </a:rPr>
              <a:t>Build/Environments</a:t>
            </a:r>
            <a:endParaRPr lang="en-US" sz="4400" b="1" dirty="0">
              <a:solidFill>
                <a:srgbClr val="FFC000"/>
              </a:solidFill>
              <a:latin typeface="Calibri" charset="0"/>
            </a:endParaRPr>
          </a:p>
        </p:txBody>
      </p:sp>
      <p:sp>
        <p:nvSpPr>
          <p:cNvPr id="13" name="Content Placeholder 2"/>
          <p:cNvSpPr txBox="1">
            <a:spLocks/>
          </p:cNvSpPr>
          <p:nvPr/>
        </p:nvSpPr>
        <p:spPr bwMode="auto">
          <a:xfrm>
            <a:off x="990600" y="5257800"/>
            <a:ext cx="35052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3200" b="1" dirty="0" smtClean="0">
                <a:solidFill>
                  <a:srgbClr val="FF0000"/>
                </a:solidFill>
                <a:latin typeface="Calibri" charset="0"/>
              </a:rPr>
              <a:t>Skill Levels</a:t>
            </a:r>
            <a:endParaRPr lang="en-US" sz="3200" b="1" dirty="0">
              <a:solidFill>
                <a:srgbClr val="FF0000"/>
              </a:solidFill>
              <a:latin typeface="Calibri" charset="0"/>
            </a:endParaRPr>
          </a:p>
        </p:txBody>
      </p:sp>
      <p:sp>
        <p:nvSpPr>
          <p:cNvPr id="14" name="Content Placeholder 2"/>
          <p:cNvSpPr txBox="1">
            <a:spLocks/>
          </p:cNvSpPr>
          <p:nvPr/>
        </p:nvSpPr>
        <p:spPr bwMode="auto">
          <a:xfrm>
            <a:off x="533400" y="1752600"/>
            <a:ext cx="25908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3200" b="1" dirty="0" smtClean="0">
                <a:solidFill>
                  <a:srgbClr val="FA9106"/>
                </a:solidFill>
                <a:latin typeface="Calibri" charset="0"/>
              </a:rPr>
              <a:t>Dependencies</a:t>
            </a:r>
            <a:endParaRPr lang="en-US" sz="3200" b="1" dirty="0">
              <a:solidFill>
                <a:srgbClr val="FA9106"/>
              </a:solidFill>
              <a:latin typeface="Calibri" charset="0"/>
            </a:endParaRPr>
          </a:p>
        </p:txBody>
      </p:sp>
      <p:sp>
        <p:nvSpPr>
          <p:cNvPr id="15" name="Content Placeholder 2"/>
          <p:cNvSpPr txBox="1">
            <a:spLocks/>
          </p:cNvSpPr>
          <p:nvPr/>
        </p:nvSpPr>
        <p:spPr bwMode="auto">
          <a:xfrm>
            <a:off x="304800" y="3581400"/>
            <a:ext cx="3983182"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FA9106"/>
                </a:solidFill>
                <a:latin typeface="Calibri" charset="0"/>
              </a:rPr>
              <a:t>Offshore?</a:t>
            </a:r>
            <a:endParaRPr lang="en-US" sz="2800" b="1" dirty="0">
              <a:solidFill>
                <a:srgbClr val="FA9106"/>
              </a:solidFill>
              <a:latin typeface="Calibri" charset="0"/>
            </a:endParaRPr>
          </a:p>
        </p:txBody>
      </p:sp>
      <p:sp>
        <p:nvSpPr>
          <p:cNvPr id="16" name="Content Placeholder 2"/>
          <p:cNvSpPr txBox="1">
            <a:spLocks/>
          </p:cNvSpPr>
          <p:nvPr/>
        </p:nvSpPr>
        <p:spPr bwMode="auto">
          <a:xfrm>
            <a:off x="2667000" y="4648200"/>
            <a:ext cx="4038600" cy="609600"/>
          </a:xfrm>
          <a:prstGeom prst="rect">
            <a:avLst/>
          </a:prstGeom>
          <a:noFill/>
          <a:ln w="9525">
            <a:noFill/>
            <a:miter lim="800000"/>
            <a:headEnd/>
            <a:tailEnd/>
          </a:ln>
        </p:spPr>
        <p:txBody>
          <a:bodyPr>
            <a:prstTxWarp prst="textNoShape">
              <a:avLst/>
            </a:prstTxWarp>
          </a:bodyPr>
          <a:lstStyle/>
          <a:p>
            <a:pPr defTabSz="457200" eaLnBrk="0" hangingPunct="0">
              <a:spcBef>
                <a:spcPct val="20000"/>
              </a:spcBef>
              <a:buNone/>
            </a:pPr>
            <a:r>
              <a:rPr lang="en-US" sz="2800" b="1" dirty="0" smtClean="0">
                <a:solidFill>
                  <a:srgbClr val="7030A0"/>
                </a:solidFill>
                <a:latin typeface="Calibri" charset="0"/>
              </a:rPr>
              <a:t>Story Volatility</a:t>
            </a:r>
            <a:endParaRPr lang="en-US" sz="2800" b="1" dirty="0">
              <a:solidFill>
                <a:srgbClr val="7030A0"/>
              </a:solidFill>
              <a:latin typeface="Calibri" charset="0"/>
            </a:endParaRPr>
          </a:p>
        </p:txBody>
      </p:sp>
    </p:spTree>
    <p:extLst>
      <p:ext uri="{BB962C8B-B14F-4D97-AF65-F5344CB8AC3E}">
        <p14:creationId xmlns:p14="http://schemas.microsoft.com/office/powerpoint/2010/main" val="3634689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Development Duration Range</a:t>
            </a:r>
          </a:p>
        </p:txBody>
      </p:sp>
      <p:sp>
        <p:nvSpPr>
          <p:cNvPr id="6" name="Content Placeholder 5"/>
          <p:cNvSpPr>
            <a:spLocks noGrp="1"/>
          </p:cNvSpPr>
          <p:nvPr>
            <p:ph idx="1"/>
          </p:nvPr>
        </p:nvSpPr>
        <p:spPr>
          <a:xfrm>
            <a:off x="457200" y="1371600"/>
            <a:ext cx="8458200" cy="685800"/>
          </a:xfrm>
        </p:spPr>
        <p:txBody>
          <a:bodyPr>
            <a:noAutofit/>
          </a:bodyPr>
          <a:lstStyle/>
          <a:p>
            <a:pPr marL="0" indent="0">
              <a:buNone/>
            </a:pPr>
            <a:r>
              <a:rPr lang="en-US" sz="2000" dirty="0" smtClean="0">
                <a:solidFill>
                  <a:schemeClr val="accent6">
                    <a:lumMod val="60000"/>
                    <a:lumOff val="40000"/>
                  </a:schemeClr>
                </a:solidFill>
              </a:rPr>
              <a:t>The intersection of the story point and velocity lines gives you your development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419100" y="3326368"/>
            <a:ext cx="20574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8768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066800" y="32004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641337" y="28956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628637" y="31226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2" name="Left Brace 1"/>
          <p:cNvSpPr/>
          <p:nvPr/>
        </p:nvSpPr>
        <p:spPr bwMode="auto">
          <a:xfrm rot="5400000">
            <a:off x="3124200" y="1143000"/>
            <a:ext cx="533400" cy="32766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sp>
        <p:nvSpPr>
          <p:cNvPr id="38" name="Left Brace 37"/>
          <p:cNvSpPr/>
          <p:nvPr/>
        </p:nvSpPr>
        <p:spPr bwMode="auto">
          <a:xfrm rot="5400000">
            <a:off x="3848100" y="-38100"/>
            <a:ext cx="533400" cy="47244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5761022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303609"/>
            <a:ext cx="8625840" cy="839391"/>
          </a:xfrm>
        </p:spPr>
        <p:txBody>
          <a:bodyPr/>
          <a:lstStyle/>
          <a:p>
            <a:r>
              <a:rPr lang="en-US" sz="4400" dirty="0" smtClean="0">
                <a:latin typeface="Marydale"/>
              </a:rPr>
              <a:t>Add Non-</a:t>
            </a:r>
            <a:r>
              <a:rPr lang="en-US" sz="4400" dirty="0" err="1" smtClean="0">
                <a:latin typeface="Marydale"/>
              </a:rPr>
              <a:t>Dev</a:t>
            </a:r>
            <a:r>
              <a:rPr lang="en-US" sz="4400" dirty="0" smtClean="0">
                <a:latin typeface="Marydale"/>
              </a:rPr>
              <a:t> Time</a:t>
            </a:r>
          </a:p>
        </p:txBody>
      </p:sp>
      <p:sp>
        <p:nvSpPr>
          <p:cNvPr id="6" name="Content Placeholder 5"/>
          <p:cNvSpPr>
            <a:spLocks noGrp="1"/>
          </p:cNvSpPr>
          <p:nvPr>
            <p:ph idx="1"/>
          </p:nvPr>
        </p:nvSpPr>
        <p:spPr>
          <a:xfrm>
            <a:off x="457200" y="1219200"/>
            <a:ext cx="8458200" cy="685800"/>
          </a:xfrm>
        </p:spPr>
        <p:txBody>
          <a:bodyPr>
            <a:noAutofit/>
          </a:bodyPr>
          <a:lstStyle/>
          <a:p>
            <a:pPr marL="0" indent="0">
              <a:buNone/>
            </a:pPr>
            <a:r>
              <a:rPr lang="en-US" sz="2000" dirty="0" smtClean="0">
                <a:solidFill>
                  <a:schemeClr val="accent6">
                    <a:lumMod val="60000"/>
                    <a:lumOff val="40000"/>
                  </a:schemeClr>
                </a:solidFill>
              </a:rPr>
              <a:t>Add whatever time is necessary on either end, and you have your total estimated duration range</a:t>
            </a:r>
            <a:endParaRPr lang="en-US" sz="2000" b="1" dirty="0" smtClean="0">
              <a:solidFill>
                <a:schemeClr val="accent6">
                  <a:lumMod val="60000"/>
                  <a:lumOff val="40000"/>
                </a:schemeClr>
              </a:solidFill>
            </a:endParaRPr>
          </a:p>
        </p:txBody>
      </p:sp>
      <p:grpSp>
        <p:nvGrpSpPr>
          <p:cNvPr id="49" name="Group 48"/>
          <p:cNvGrpSpPr/>
          <p:nvPr/>
        </p:nvGrpSpPr>
        <p:grpSpPr>
          <a:xfrm>
            <a:off x="1654038" y="1981200"/>
            <a:ext cx="4887114" cy="3358203"/>
            <a:chOff x="1654038" y="2651130"/>
            <a:chExt cx="4887114" cy="2688273"/>
          </a:xfrm>
        </p:grpSpPr>
        <p:cxnSp>
          <p:nvCxnSpPr>
            <p:cNvPr id="7" name="Straight Connector 6"/>
            <p:cNvCxnSpPr/>
            <p:nvPr/>
          </p:nvCxnSpPr>
          <p:spPr bwMode="auto">
            <a:xfrm rot="16200000" flipH="1">
              <a:off x="321351" y="3983817"/>
              <a:ext cx="2688273" cy="22899"/>
            </a:xfrm>
            <a:prstGeom prst="line">
              <a:avLst/>
            </a:prstGeom>
            <a:solidFill>
              <a:schemeClr val="accent1"/>
            </a:solidFill>
            <a:ln w="50800" cap="flat" cmpd="sng" algn="ctr">
              <a:solidFill>
                <a:srgbClr val="C6E539"/>
              </a:solidFill>
              <a:prstDash val="solid"/>
              <a:round/>
              <a:headEnd type="none" w="med" len="med"/>
              <a:tailEnd type="none" w="med" len="med"/>
            </a:ln>
            <a:effectLst/>
          </p:spPr>
        </p:cxnSp>
        <p:cxnSp>
          <p:nvCxnSpPr>
            <p:cNvPr id="9" name="Straight Connector 8"/>
            <p:cNvCxnSpPr/>
            <p:nvPr/>
          </p:nvCxnSpPr>
          <p:spPr bwMode="auto">
            <a:xfrm rot="10800000" flipV="1">
              <a:off x="1654039" y="5338612"/>
              <a:ext cx="4887113" cy="1"/>
            </a:xfrm>
            <a:prstGeom prst="line">
              <a:avLst/>
            </a:prstGeom>
            <a:solidFill>
              <a:schemeClr val="accent1"/>
            </a:solidFill>
            <a:ln w="50800" cap="flat" cmpd="sng" algn="ctr">
              <a:solidFill>
                <a:srgbClr val="C6E539"/>
              </a:solidFill>
              <a:prstDash val="solid"/>
              <a:round/>
              <a:headEnd type="none" w="med" len="med"/>
              <a:tailEnd type="none" w="med" len="med"/>
            </a:ln>
            <a:effectLst/>
          </p:spPr>
        </p:cxnSp>
      </p:grpSp>
      <p:sp>
        <p:nvSpPr>
          <p:cNvPr id="10" name="TextBox 9"/>
          <p:cNvSpPr txBox="1"/>
          <p:nvPr/>
        </p:nvSpPr>
        <p:spPr>
          <a:xfrm rot="16200000">
            <a:off x="-600045" y="4355068"/>
            <a:ext cx="2133600" cy="738664"/>
          </a:xfrm>
          <a:prstGeom prst="rect">
            <a:avLst/>
          </a:prstGeom>
          <a:noFill/>
        </p:spPr>
        <p:txBody>
          <a:bodyPr wrap="square" rtlCol="0">
            <a:spAutoFit/>
          </a:bodyPr>
          <a:lstStyle/>
          <a:p>
            <a:pPr>
              <a:buNone/>
            </a:pPr>
            <a:r>
              <a:rPr lang="en-US" dirty="0" smtClean="0"/>
              <a:t>POINTS</a:t>
            </a:r>
            <a:endParaRPr lang="en-US" dirty="0"/>
          </a:p>
        </p:txBody>
      </p:sp>
      <p:cxnSp>
        <p:nvCxnSpPr>
          <p:cNvPr id="4" name="Straight Connector 3"/>
          <p:cNvCxnSpPr/>
          <p:nvPr/>
        </p:nvCxnSpPr>
        <p:spPr bwMode="auto">
          <a:xfrm>
            <a:off x="5410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a:off x="464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a:off x="388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200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p:nvPr/>
        </p:nvCxnSpPr>
        <p:spPr bwMode="auto">
          <a:xfrm>
            <a:off x="2438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TextBox 50"/>
          <p:cNvSpPr txBox="1"/>
          <p:nvPr/>
        </p:nvSpPr>
        <p:spPr>
          <a:xfrm>
            <a:off x="3352800" y="5486400"/>
            <a:ext cx="1600200" cy="400110"/>
          </a:xfrm>
          <a:prstGeom prst="rect">
            <a:avLst/>
          </a:prstGeom>
          <a:noFill/>
        </p:spPr>
        <p:txBody>
          <a:bodyPr wrap="square" rtlCol="0">
            <a:spAutoFit/>
          </a:bodyPr>
          <a:lstStyle/>
          <a:p>
            <a:pPr>
              <a:buNone/>
            </a:pPr>
            <a:r>
              <a:rPr lang="en-US" dirty="0" smtClean="0"/>
              <a:t>TIME</a:t>
            </a:r>
            <a:endParaRPr lang="en-US" dirty="0"/>
          </a:p>
        </p:txBody>
      </p:sp>
      <p:sp>
        <p:nvSpPr>
          <p:cNvPr id="52" name="Right Arrow 51"/>
          <p:cNvSpPr/>
          <p:nvPr/>
        </p:nvSpPr>
        <p:spPr bwMode="auto">
          <a:xfrm>
            <a:off x="4953000" y="57150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Right Arrow 52"/>
          <p:cNvSpPr/>
          <p:nvPr/>
        </p:nvSpPr>
        <p:spPr bwMode="auto">
          <a:xfrm rot="16200000">
            <a:off x="152400" y="2590800"/>
            <a:ext cx="609600" cy="304800"/>
          </a:xfrm>
          <a:prstGeom prst="rightArrow">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4" name="Straight Connector 33"/>
          <p:cNvCxnSpPr/>
          <p:nvPr/>
        </p:nvCxnSpPr>
        <p:spPr bwMode="auto">
          <a:xfrm>
            <a:off x="1626138" y="2667000"/>
            <a:ext cx="4850862" cy="1588"/>
          </a:xfrm>
          <a:prstGeom prst="line">
            <a:avLst/>
          </a:prstGeom>
          <a:solidFill>
            <a:schemeClr val="accent1"/>
          </a:solidFill>
          <a:ln w="4762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1641337" y="2895600"/>
            <a:ext cx="4815148" cy="1588"/>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36" name="Straight Connector 35"/>
          <p:cNvCxnSpPr/>
          <p:nvPr/>
        </p:nvCxnSpPr>
        <p:spPr bwMode="auto">
          <a:xfrm>
            <a:off x="1628637" y="3122612"/>
            <a:ext cx="4827848" cy="1588"/>
          </a:xfrm>
          <a:prstGeom prst="line">
            <a:avLst/>
          </a:prstGeom>
          <a:solidFill>
            <a:schemeClr val="accent1"/>
          </a:solidFill>
          <a:ln w="25400" cap="flat" cmpd="sng" algn="ctr">
            <a:solidFill>
              <a:srgbClr val="FF0000"/>
            </a:solidFill>
            <a:prstDash val="sysDot"/>
            <a:round/>
            <a:headEnd type="none" w="med" len="med"/>
            <a:tailEnd type="none" w="med" len="med"/>
          </a:ln>
          <a:effectLst/>
        </p:spPr>
      </p:cxnSp>
      <p:cxnSp>
        <p:nvCxnSpPr>
          <p:cNvPr id="31" name="Straight Connector 30"/>
          <p:cNvCxnSpPr/>
          <p:nvPr/>
        </p:nvCxnSpPr>
        <p:spPr bwMode="auto">
          <a:xfrm>
            <a:off x="6172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Freeform 28"/>
          <p:cNvSpPr/>
          <p:nvPr/>
        </p:nvSpPr>
        <p:spPr>
          <a:xfrm>
            <a:off x="6267812" y="3765278"/>
            <a:ext cx="3039005" cy="1346200"/>
          </a:xfrm>
          <a:custGeom>
            <a:avLst/>
            <a:gdLst>
              <a:gd name="connsiteX0" fmla="*/ 0 w 3039005"/>
              <a:gd name="connsiteY0" fmla="*/ 1346200 h 1346200"/>
              <a:gd name="connsiteX1" fmla="*/ 139700 w 3039005"/>
              <a:gd name="connsiteY1" fmla="*/ 1333500 h 1346200"/>
              <a:gd name="connsiteX2" fmla="*/ 203200 w 3039005"/>
              <a:gd name="connsiteY2" fmla="*/ 1308100 h 1346200"/>
              <a:gd name="connsiteX3" fmla="*/ 355600 w 3039005"/>
              <a:gd name="connsiteY3" fmla="*/ 1270000 h 1346200"/>
              <a:gd name="connsiteX4" fmla="*/ 431800 w 3039005"/>
              <a:gd name="connsiteY4" fmla="*/ 1244600 h 1346200"/>
              <a:gd name="connsiteX5" fmla="*/ 469900 w 3039005"/>
              <a:gd name="connsiteY5" fmla="*/ 1231900 h 1346200"/>
              <a:gd name="connsiteX6" fmla="*/ 571500 w 3039005"/>
              <a:gd name="connsiteY6" fmla="*/ 1206500 h 1346200"/>
              <a:gd name="connsiteX7" fmla="*/ 609600 w 3039005"/>
              <a:gd name="connsiteY7" fmla="*/ 1193800 h 1346200"/>
              <a:gd name="connsiteX8" fmla="*/ 711200 w 3039005"/>
              <a:gd name="connsiteY8" fmla="*/ 1168400 h 1346200"/>
              <a:gd name="connsiteX9" fmla="*/ 800100 w 3039005"/>
              <a:gd name="connsiteY9" fmla="*/ 1104900 h 1346200"/>
              <a:gd name="connsiteX10" fmla="*/ 850900 w 3039005"/>
              <a:gd name="connsiteY10" fmla="*/ 1079500 h 1346200"/>
              <a:gd name="connsiteX11" fmla="*/ 901700 w 3039005"/>
              <a:gd name="connsiteY11" fmla="*/ 1041400 h 1346200"/>
              <a:gd name="connsiteX12" fmla="*/ 939800 w 3039005"/>
              <a:gd name="connsiteY12" fmla="*/ 1028700 h 1346200"/>
              <a:gd name="connsiteX13" fmla="*/ 977900 w 3039005"/>
              <a:gd name="connsiteY13" fmla="*/ 1003300 h 1346200"/>
              <a:gd name="connsiteX14" fmla="*/ 1320800 w 3039005"/>
              <a:gd name="connsiteY14" fmla="*/ 977900 h 1346200"/>
              <a:gd name="connsiteX15" fmla="*/ 1346200 w 3039005"/>
              <a:gd name="connsiteY15" fmla="*/ 939800 h 1346200"/>
              <a:gd name="connsiteX16" fmla="*/ 1397000 w 3039005"/>
              <a:gd name="connsiteY16" fmla="*/ 914400 h 1346200"/>
              <a:gd name="connsiteX17" fmla="*/ 1524000 w 3039005"/>
              <a:gd name="connsiteY17" fmla="*/ 863600 h 1346200"/>
              <a:gd name="connsiteX18" fmla="*/ 1651000 w 3039005"/>
              <a:gd name="connsiteY18" fmla="*/ 812800 h 1346200"/>
              <a:gd name="connsiteX19" fmla="*/ 1765300 w 3039005"/>
              <a:gd name="connsiteY19" fmla="*/ 762000 h 1346200"/>
              <a:gd name="connsiteX20" fmla="*/ 1854200 w 3039005"/>
              <a:gd name="connsiteY20" fmla="*/ 647700 h 1346200"/>
              <a:gd name="connsiteX21" fmla="*/ 1955800 w 3039005"/>
              <a:gd name="connsiteY21" fmla="*/ 596900 h 1346200"/>
              <a:gd name="connsiteX22" fmla="*/ 2044700 w 3039005"/>
              <a:gd name="connsiteY22" fmla="*/ 546100 h 1346200"/>
              <a:gd name="connsiteX23" fmla="*/ 2095500 w 3039005"/>
              <a:gd name="connsiteY23" fmla="*/ 508000 h 1346200"/>
              <a:gd name="connsiteX24" fmla="*/ 2120900 w 3039005"/>
              <a:gd name="connsiteY24" fmla="*/ 469900 h 1346200"/>
              <a:gd name="connsiteX25" fmla="*/ 2184400 w 3039005"/>
              <a:gd name="connsiteY25" fmla="*/ 330200 h 1346200"/>
              <a:gd name="connsiteX26" fmla="*/ 2209800 w 3039005"/>
              <a:gd name="connsiteY26" fmla="*/ 241300 h 1346200"/>
              <a:gd name="connsiteX27" fmla="*/ 2247900 w 3039005"/>
              <a:gd name="connsiteY27" fmla="*/ 190500 h 1346200"/>
              <a:gd name="connsiteX28" fmla="*/ 2273300 w 3039005"/>
              <a:gd name="connsiteY28" fmla="*/ 152400 h 1346200"/>
              <a:gd name="connsiteX29" fmla="*/ 2362200 w 3039005"/>
              <a:gd name="connsiteY29" fmla="*/ 114300 h 1346200"/>
              <a:gd name="connsiteX30" fmla="*/ 2616200 w 3039005"/>
              <a:gd name="connsiteY30" fmla="*/ 127000 h 1346200"/>
              <a:gd name="connsiteX31" fmla="*/ 2667000 w 3039005"/>
              <a:gd name="connsiteY31" fmla="*/ 152400 h 1346200"/>
              <a:gd name="connsiteX32" fmla="*/ 2768600 w 3039005"/>
              <a:gd name="connsiteY32" fmla="*/ 165100 h 1346200"/>
              <a:gd name="connsiteX33" fmla="*/ 2806700 w 3039005"/>
              <a:gd name="connsiteY33" fmla="*/ 190500 h 1346200"/>
              <a:gd name="connsiteX34" fmla="*/ 2857500 w 3039005"/>
              <a:gd name="connsiteY34" fmla="*/ 254000 h 1346200"/>
              <a:gd name="connsiteX35" fmla="*/ 2895600 w 3039005"/>
              <a:gd name="connsiteY35" fmla="*/ 228600 h 1346200"/>
              <a:gd name="connsiteX36" fmla="*/ 2933700 w 3039005"/>
              <a:gd name="connsiteY36" fmla="*/ 215900 h 1346200"/>
              <a:gd name="connsiteX37" fmla="*/ 2946400 w 3039005"/>
              <a:gd name="connsiteY37" fmla="*/ 165100 h 1346200"/>
              <a:gd name="connsiteX38" fmla="*/ 2997200 w 3039005"/>
              <a:gd name="connsiteY38" fmla="*/ 88900 h 1346200"/>
              <a:gd name="connsiteX39" fmla="*/ 3035300 w 3039005"/>
              <a:gd name="connsiteY39" fmla="*/ 63500 h 1346200"/>
              <a:gd name="connsiteX40" fmla="*/ 3035300 w 3039005"/>
              <a:gd name="connsiteY40"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39005" h="1346200">
                <a:moveTo>
                  <a:pt x="0" y="1346200"/>
                </a:moveTo>
                <a:cubicBezTo>
                  <a:pt x="46567" y="1341967"/>
                  <a:pt x="93742" y="1342117"/>
                  <a:pt x="139700" y="1333500"/>
                </a:cubicBezTo>
                <a:cubicBezTo>
                  <a:pt x="162107" y="1329299"/>
                  <a:pt x="181329" y="1314533"/>
                  <a:pt x="203200" y="1308100"/>
                </a:cubicBezTo>
                <a:cubicBezTo>
                  <a:pt x="253436" y="1293325"/>
                  <a:pt x="305147" y="1284015"/>
                  <a:pt x="355600" y="1270000"/>
                </a:cubicBezTo>
                <a:cubicBezTo>
                  <a:pt x="381397" y="1262834"/>
                  <a:pt x="406400" y="1253067"/>
                  <a:pt x="431800" y="1244600"/>
                </a:cubicBezTo>
                <a:cubicBezTo>
                  <a:pt x="444500" y="1240367"/>
                  <a:pt x="456913" y="1235147"/>
                  <a:pt x="469900" y="1231900"/>
                </a:cubicBezTo>
                <a:cubicBezTo>
                  <a:pt x="503767" y="1223433"/>
                  <a:pt x="537821" y="1215685"/>
                  <a:pt x="571500" y="1206500"/>
                </a:cubicBezTo>
                <a:cubicBezTo>
                  <a:pt x="584415" y="1202978"/>
                  <a:pt x="596613" y="1197047"/>
                  <a:pt x="609600" y="1193800"/>
                </a:cubicBezTo>
                <a:cubicBezTo>
                  <a:pt x="638583" y="1186554"/>
                  <a:pt x="682170" y="1182915"/>
                  <a:pt x="711200" y="1168400"/>
                </a:cubicBezTo>
                <a:cubicBezTo>
                  <a:pt x="738067" y="1154966"/>
                  <a:pt x="777089" y="1119282"/>
                  <a:pt x="800100" y="1104900"/>
                </a:cubicBezTo>
                <a:cubicBezTo>
                  <a:pt x="816154" y="1094866"/>
                  <a:pt x="834846" y="1089534"/>
                  <a:pt x="850900" y="1079500"/>
                </a:cubicBezTo>
                <a:cubicBezTo>
                  <a:pt x="868849" y="1068282"/>
                  <a:pt x="883322" y="1051902"/>
                  <a:pt x="901700" y="1041400"/>
                </a:cubicBezTo>
                <a:cubicBezTo>
                  <a:pt x="913323" y="1034758"/>
                  <a:pt x="927826" y="1034687"/>
                  <a:pt x="939800" y="1028700"/>
                </a:cubicBezTo>
                <a:cubicBezTo>
                  <a:pt x="953452" y="1021874"/>
                  <a:pt x="962770" y="1005317"/>
                  <a:pt x="977900" y="1003300"/>
                </a:cubicBezTo>
                <a:cubicBezTo>
                  <a:pt x="1091508" y="988152"/>
                  <a:pt x="1206500" y="986367"/>
                  <a:pt x="1320800" y="977900"/>
                </a:cubicBezTo>
                <a:cubicBezTo>
                  <a:pt x="1329267" y="965200"/>
                  <a:pt x="1334474" y="949571"/>
                  <a:pt x="1346200" y="939800"/>
                </a:cubicBezTo>
                <a:cubicBezTo>
                  <a:pt x="1360744" y="927680"/>
                  <a:pt x="1379599" y="921858"/>
                  <a:pt x="1397000" y="914400"/>
                </a:cubicBezTo>
                <a:cubicBezTo>
                  <a:pt x="1438908" y="896439"/>
                  <a:pt x="1480745" y="878018"/>
                  <a:pt x="1524000" y="863600"/>
                </a:cubicBezTo>
                <a:cubicBezTo>
                  <a:pt x="1671015" y="814595"/>
                  <a:pt x="1538879" y="862632"/>
                  <a:pt x="1651000" y="812800"/>
                </a:cubicBezTo>
                <a:cubicBezTo>
                  <a:pt x="1796940" y="747938"/>
                  <a:pt x="1640244" y="824528"/>
                  <a:pt x="1765300" y="762000"/>
                </a:cubicBezTo>
                <a:cubicBezTo>
                  <a:pt x="1794933" y="723900"/>
                  <a:pt x="1811028" y="669286"/>
                  <a:pt x="1854200" y="647700"/>
                </a:cubicBezTo>
                <a:lnTo>
                  <a:pt x="1955800" y="596900"/>
                </a:lnTo>
                <a:cubicBezTo>
                  <a:pt x="2005409" y="572096"/>
                  <a:pt x="2002815" y="576018"/>
                  <a:pt x="2044700" y="546100"/>
                </a:cubicBezTo>
                <a:cubicBezTo>
                  <a:pt x="2061924" y="533797"/>
                  <a:pt x="2080533" y="522967"/>
                  <a:pt x="2095500" y="508000"/>
                </a:cubicBezTo>
                <a:cubicBezTo>
                  <a:pt x="2106293" y="497207"/>
                  <a:pt x="2113487" y="483243"/>
                  <a:pt x="2120900" y="469900"/>
                </a:cubicBezTo>
                <a:cubicBezTo>
                  <a:pt x="2142488" y="431041"/>
                  <a:pt x="2169893" y="373722"/>
                  <a:pt x="2184400" y="330200"/>
                </a:cubicBezTo>
                <a:cubicBezTo>
                  <a:pt x="2194146" y="300962"/>
                  <a:pt x="2197047" y="269357"/>
                  <a:pt x="2209800" y="241300"/>
                </a:cubicBezTo>
                <a:cubicBezTo>
                  <a:pt x="2218559" y="222031"/>
                  <a:pt x="2235597" y="207724"/>
                  <a:pt x="2247900" y="190500"/>
                </a:cubicBezTo>
                <a:cubicBezTo>
                  <a:pt x="2256772" y="178080"/>
                  <a:pt x="2262507" y="163193"/>
                  <a:pt x="2273300" y="152400"/>
                </a:cubicBezTo>
                <a:cubicBezTo>
                  <a:pt x="2302535" y="123165"/>
                  <a:pt x="2323337" y="124016"/>
                  <a:pt x="2362200" y="114300"/>
                </a:cubicBezTo>
                <a:cubicBezTo>
                  <a:pt x="2446867" y="118533"/>
                  <a:pt x="2532082" y="116485"/>
                  <a:pt x="2616200" y="127000"/>
                </a:cubicBezTo>
                <a:cubicBezTo>
                  <a:pt x="2634986" y="129348"/>
                  <a:pt x="2648633" y="147808"/>
                  <a:pt x="2667000" y="152400"/>
                </a:cubicBezTo>
                <a:cubicBezTo>
                  <a:pt x="2700111" y="160678"/>
                  <a:pt x="2734733" y="160867"/>
                  <a:pt x="2768600" y="165100"/>
                </a:cubicBezTo>
                <a:cubicBezTo>
                  <a:pt x="2781300" y="173567"/>
                  <a:pt x="2797165" y="178581"/>
                  <a:pt x="2806700" y="190500"/>
                </a:cubicBezTo>
                <a:cubicBezTo>
                  <a:pt x="2876807" y="278134"/>
                  <a:pt x="2748311" y="181207"/>
                  <a:pt x="2857500" y="254000"/>
                </a:cubicBezTo>
                <a:cubicBezTo>
                  <a:pt x="2870200" y="245533"/>
                  <a:pt x="2881948" y="235426"/>
                  <a:pt x="2895600" y="228600"/>
                </a:cubicBezTo>
                <a:cubicBezTo>
                  <a:pt x="2907574" y="222613"/>
                  <a:pt x="2925337" y="226353"/>
                  <a:pt x="2933700" y="215900"/>
                </a:cubicBezTo>
                <a:cubicBezTo>
                  <a:pt x="2944604" y="202270"/>
                  <a:pt x="2938594" y="180712"/>
                  <a:pt x="2946400" y="165100"/>
                </a:cubicBezTo>
                <a:cubicBezTo>
                  <a:pt x="2960052" y="137796"/>
                  <a:pt x="2971800" y="105833"/>
                  <a:pt x="2997200" y="88900"/>
                </a:cubicBezTo>
                <a:cubicBezTo>
                  <a:pt x="3009900" y="80433"/>
                  <a:pt x="3029287" y="77529"/>
                  <a:pt x="3035300" y="63500"/>
                </a:cubicBezTo>
                <a:cubicBezTo>
                  <a:pt x="3043638" y="44045"/>
                  <a:pt x="3035300" y="21167"/>
                  <a:pt x="3035300" y="0"/>
                </a:cubicBezTo>
              </a:path>
            </a:pathLst>
          </a:custGeom>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kern="1200" cap="none" normalizeH="0" baseline="0">
              <a:ln>
                <a:noFill/>
              </a:ln>
              <a:solidFill>
                <a:schemeClr val="tx1"/>
              </a:solidFill>
              <a:effectLst/>
              <a:latin typeface="Arial" charset="0"/>
              <a:ea typeface="ＭＳ Ｐゴシック" charset="-128"/>
              <a:cs typeface="ＭＳ Ｐゴシック" charset="-128"/>
            </a:endParaRPr>
          </a:p>
        </p:txBody>
      </p:sp>
      <p:grpSp>
        <p:nvGrpSpPr>
          <p:cNvPr id="13" name="Group 12"/>
          <p:cNvGrpSpPr/>
          <p:nvPr/>
        </p:nvGrpSpPr>
        <p:grpSpPr>
          <a:xfrm>
            <a:off x="1676400" y="2438400"/>
            <a:ext cx="3886200" cy="2895600"/>
            <a:chOff x="1676400" y="2438400"/>
            <a:chExt cx="3886200" cy="2895600"/>
          </a:xfrm>
        </p:grpSpPr>
        <p:cxnSp>
          <p:nvCxnSpPr>
            <p:cNvPr id="32" name="Straight Connector 31"/>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p:cNvGrpSpPr/>
          <p:nvPr/>
        </p:nvGrpSpPr>
        <p:grpSpPr>
          <a:xfrm rot="288329">
            <a:off x="1846946" y="2158329"/>
            <a:ext cx="4726050" cy="3364073"/>
            <a:chOff x="1676400" y="2438400"/>
            <a:chExt cx="3886200" cy="2895600"/>
          </a:xfrm>
        </p:grpSpPr>
        <p:cxnSp>
          <p:nvCxnSpPr>
            <p:cNvPr id="45" name="Straight Connector 44"/>
            <p:cNvCxnSpPr/>
            <p:nvPr/>
          </p:nvCxnSpPr>
          <p:spPr bwMode="auto">
            <a:xfrm flipV="1">
              <a:off x="3200400" y="3886200"/>
              <a:ext cx="685800" cy="685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p:cNvCxnSpPr/>
            <p:nvPr/>
          </p:nvCxnSpPr>
          <p:spPr bwMode="auto">
            <a:xfrm flipV="1">
              <a:off x="1676400" y="4572000"/>
              <a:ext cx="1524000" cy="762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flipV="1">
              <a:off x="3886200" y="3505200"/>
              <a:ext cx="762000" cy="3810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flipV="1">
              <a:off x="4648200" y="2438400"/>
              <a:ext cx="914400" cy="1066800"/>
            </a:xfrm>
            <a:prstGeom prst="line">
              <a:avLst/>
            </a:prstGeom>
            <a:solidFill>
              <a:schemeClr val="accent1"/>
            </a:solidFill>
            <a:ln w="349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8" name="Rounded Rectangle 7"/>
          <p:cNvSpPr/>
          <p:nvPr/>
        </p:nvSpPr>
        <p:spPr bwMode="auto">
          <a:xfrm>
            <a:off x="914400" y="2667000"/>
            <a:ext cx="685800" cy="4572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smtClean="0">
                <a:solidFill>
                  <a:schemeClr val="bg1"/>
                </a:solidFill>
                <a:latin typeface="Calibri"/>
                <a:ea typeface="ヒラギノ角ゴ ProN W3" charset="0"/>
                <a:cs typeface="Calibri"/>
                <a:sym typeface="Gill Sans" charset="0"/>
              </a:rPr>
              <a:t>Initiation</a:t>
            </a:r>
            <a:endParaRPr kumimoji="0" lang="en-US" sz="9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cxnSp>
        <p:nvCxnSpPr>
          <p:cNvPr id="38" name="Straight Connector 37"/>
          <p:cNvCxnSpPr/>
          <p:nvPr/>
        </p:nvCxnSpPr>
        <p:spPr bwMode="auto">
          <a:xfrm>
            <a:off x="9144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a:off x="6934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Rounded Rectangle 53"/>
          <p:cNvSpPr/>
          <p:nvPr/>
        </p:nvSpPr>
        <p:spPr bwMode="auto">
          <a:xfrm>
            <a:off x="50292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5" name="Rounded Rectangle 54"/>
          <p:cNvSpPr/>
          <p:nvPr/>
        </p:nvSpPr>
        <p:spPr bwMode="auto">
          <a:xfrm>
            <a:off x="5715000" y="29718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6" name="Rounded Rectangle 55"/>
          <p:cNvSpPr/>
          <p:nvPr/>
        </p:nvSpPr>
        <p:spPr bwMode="auto">
          <a:xfrm>
            <a:off x="6858000" y="29718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7" name="Rounded Rectangle 56"/>
          <p:cNvSpPr/>
          <p:nvPr/>
        </p:nvSpPr>
        <p:spPr bwMode="auto">
          <a:xfrm>
            <a:off x="64770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UAT</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60" name="Left Brace 59"/>
          <p:cNvSpPr/>
          <p:nvPr/>
        </p:nvSpPr>
        <p:spPr bwMode="auto">
          <a:xfrm rot="16200000">
            <a:off x="3924300" y="495300"/>
            <a:ext cx="533400" cy="6553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sp>
        <p:nvSpPr>
          <p:cNvPr id="61" name="Left Brace 60"/>
          <p:cNvSpPr/>
          <p:nvPr/>
        </p:nvSpPr>
        <p:spPr bwMode="auto">
          <a:xfrm rot="16200000">
            <a:off x="4686300" y="190500"/>
            <a:ext cx="533400" cy="8077200"/>
          </a:xfrm>
          <a:prstGeom prst="leftBrace">
            <a:avLst/>
          </a:prstGeom>
          <a:noFill/>
          <a:ln w="38100" cap="flat" cmpd="sng" algn="ctr">
            <a:solidFill>
              <a:srgbClr val="FA910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spcBef>
                <a:spcPct val="0"/>
              </a:spcBef>
              <a:buFontTx/>
              <a:buNone/>
            </a:pPr>
            <a:endParaRPr lang="en-US" sz="5800">
              <a:solidFill>
                <a:srgbClr val="000000"/>
              </a:solidFill>
              <a:latin typeface="Gill Sans" charset="0"/>
              <a:ea typeface="ヒラギノ角ゴ ProN W3" charset="0"/>
              <a:cs typeface="ヒラギノ角ゴ ProN W3" charset="0"/>
              <a:sym typeface="Gill Sans" charset="0"/>
            </a:endParaRPr>
          </a:p>
        </p:txBody>
      </p:sp>
      <p:cxnSp>
        <p:nvCxnSpPr>
          <p:cNvPr id="62" name="Straight Connector 61"/>
          <p:cNvCxnSpPr/>
          <p:nvPr/>
        </p:nvCxnSpPr>
        <p:spPr bwMode="auto">
          <a:xfrm>
            <a:off x="7696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a:off x="8458200" y="2362200"/>
            <a:ext cx="0" cy="2971800"/>
          </a:xfrm>
          <a:prstGeom prst="line">
            <a:avLst/>
          </a:prstGeom>
          <a:solidFill>
            <a:schemeClr val="accent1"/>
          </a:solidFill>
          <a:ln w="19050"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Rounded Rectangle 57"/>
          <p:cNvSpPr/>
          <p:nvPr/>
        </p:nvSpPr>
        <p:spPr bwMode="auto">
          <a:xfrm>
            <a:off x="7162800" y="2438400"/>
            <a:ext cx="11430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Beta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
        <p:nvSpPr>
          <p:cNvPr id="59" name="Rounded Rectangle 58"/>
          <p:cNvSpPr/>
          <p:nvPr/>
        </p:nvSpPr>
        <p:spPr bwMode="auto">
          <a:xfrm>
            <a:off x="8305800" y="2438400"/>
            <a:ext cx="685800" cy="3810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a:ea typeface="ヒラギノ角ゴ ProN W3" charset="0"/>
                <a:cs typeface="Calibri"/>
                <a:sym typeface="Gill Sans" charset="0"/>
              </a:rPr>
              <a:t>GA</a:t>
            </a:r>
            <a:endParaRPr kumimoji="0" lang="en-US" sz="1600" b="0" i="0" u="none" strike="noStrike" cap="none" normalizeH="0" baseline="0" dirty="0">
              <a:ln>
                <a:noFill/>
              </a:ln>
              <a:solidFill>
                <a:schemeClr val="bg1"/>
              </a:solidFill>
              <a:effectLst/>
              <a:latin typeface="Calibri"/>
              <a:ea typeface="ヒラギノ角ゴ ProN W3" charset="0"/>
              <a:cs typeface="Calibri"/>
              <a:sym typeface="Gill Sans" charset="0"/>
            </a:endParaRPr>
          </a:p>
        </p:txBody>
      </p:sp>
    </p:spTree>
    <p:extLst>
      <p:ext uri="{BB962C8B-B14F-4D97-AF65-F5344CB8AC3E}">
        <p14:creationId xmlns:p14="http://schemas.microsoft.com/office/powerpoint/2010/main" val="198727485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lstStyle/>
          <a:p>
            <a:pPr eaLnBrk="1" hangingPunct="1">
              <a:defRPr/>
            </a:pPr>
            <a:r>
              <a:rPr lang="en-US" dirty="0"/>
              <a:t>Acceptance Criteria</a:t>
            </a:r>
          </a:p>
        </p:txBody>
      </p:sp>
      <p:sp>
        <p:nvSpPr>
          <p:cNvPr id="159750" name="Rectangle 4"/>
          <p:cNvSpPr>
            <a:spLocks/>
          </p:cNvSpPr>
          <p:nvPr/>
        </p:nvSpPr>
        <p:spPr bwMode="auto">
          <a:xfrm>
            <a:off x="1355725" y="2427288"/>
            <a:ext cx="6083300" cy="1333500"/>
          </a:xfrm>
          <a:prstGeom prst="rect">
            <a:avLst/>
          </a:prstGeom>
          <a:noFill/>
          <a:ln w="12700" cap="rnd">
            <a:noFill/>
            <a:round/>
            <a:headEnd/>
            <a:tailEnd/>
          </a:ln>
        </p:spPr>
        <p:txBody>
          <a:bodyPr lIns="38100" tIns="38100" rIns="38100" bIns="38100">
            <a:prstTxWarp prst="textNoShape">
              <a:avLst/>
            </a:prstTxWarp>
          </a:bodyPr>
          <a:lstStyle/>
          <a:p>
            <a:pPr algn="l">
              <a:spcBef>
                <a:spcPts val="1050"/>
              </a:spcBef>
              <a:buNone/>
            </a:pPr>
            <a:r>
              <a:rPr lang="en-US" sz="4400" dirty="0">
                <a:solidFill>
                  <a:schemeClr val="tx1"/>
                </a:solidFill>
                <a:latin typeface="Calibri" pitchFamily="34" charset="0"/>
                <a:ea typeface="Arial" pitchFamily="-112" charset="0"/>
                <a:cs typeface="Calibri" pitchFamily="34" charset="0"/>
                <a:sym typeface="Arial" pitchFamily="-112" charset="0"/>
              </a:rPr>
              <a:t>I’ll know this is complete when…….</a:t>
            </a:r>
          </a:p>
        </p:txBody>
      </p:sp>
    </p:spTree>
    <p:extLst>
      <p:ext uri="{BB962C8B-B14F-4D97-AF65-F5344CB8AC3E}">
        <p14:creationId xmlns:p14="http://schemas.microsoft.com/office/powerpoint/2010/main" val="20456615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a:t>
            </a:r>
            <a:endParaRPr lang="en-US" dirty="0"/>
          </a:p>
        </p:txBody>
      </p:sp>
    </p:spTree>
    <p:extLst>
      <p:ext uri="{BB962C8B-B14F-4D97-AF65-F5344CB8AC3E}">
        <p14:creationId xmlns:p14="http://schemas.microsoft.com/office/powerpoint/2010/main" val="1152132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7544" y="26072"/>
            <a:ext cx="8229600" cy="1143000"/>
          </a:xfrm>
        </p:spPr>
        <p:txBody>
          <a:bodyPr/>
          <a:lstStyle/>
          <a:p>
            <a:r>
              <a:rPr lang="en-US" dirty="0" smtClean="0"/>
              <a:t>What Are Your Constraints?</a:t>
            </a:r>
            <a:endParaRPr lang="en-US" dirty="0"/>
          </a:p>
        </p:txBody>
      </p:sp>
      <p:pic>
        <p:nvPicPr>
          <p:cNvPr id="6" name="Picture 5"/>
          <p:cNvPicPr>
            <a:picLocks noChangeAspect="1"/>
          </p:cNvPicPr>
          <p:nvPr/>
        </p:nvPicPr>
        <p:blipFill>
          <a:blip r:embed="rId3"/>
          <a:stretch>
            <a:fillRect/>
          </a:stretch>
        </p:blipFill>
        <p:spPr>
          <a:xfrm>
            <a:off x="6468060" y="3390737"/>
            <a:ext cx="2212340" cy="3302000"/>
          </a:xfrm>
          <a:prstGeom prst="rect">
            <a:avLst/>
          </a:prstGeom>
        </p:spPr>
      </p:pic>
      <p:grpSp>
        <p:nvGrpSpPr>
          <p:cNvPr id="2" name="Group 1"/>
          <p:cNvGrpSpPr/>
          <p:nvPr/>
        </p:nvGrpSpPr>
        <p:grpSpPr>
          <a:xfrm>
            <a:off x="221007" y="998007"/>
            <a:ext cx="8964478" cy="5299365"/>
            <a:chOff x="221007" y="998007"/>
            <a:chExt cx="8964478" cy="5299365"/>
          </a:xfrm>
        </p:grpSpPr>
        <p:pic>
          <p:nvPicPr>
            <p:cNvPr id="5" name="Picture 4"/>
            <p:cNvPicPr>
              <a:picLocks noChangeAspect="1"/>
            </p:cNvPicPr>
            <p:nvPr/>
          </p:nvPicPr>
          <p:blipFill>
            <a:blip r:embed="rId4"/>
            <a:stretch>
              <a:fillRect/>
            </a:stretch>
          </p:blipFill>
          <p:spPr>
            <a:xfrm>
              <a:off x="268429" y="4570557"/>
              <a:ext cx="2836010" cy="1726815"/>
            </a:xfrm>
            <a:prstGeom prst="rect">
              <a:avLst/>
            </a:prstGeom>
          </p:spPr>
        </p:pic>
        <p:pic>
          <p:nvPicPr>
            <p:cNvPr id="7" name="Picture 6"/>
            <p:cNvPicPr>
              <a:picLocks noChangeAspect="1"/>
            </p:cNvPicPr>
            <p:nvPr/>
          </p:nvPicPr>
          <p:blipFill>
            <a:blip r:embed="rId5"/>
            <a:stretch>
              <a:fillRect/>
            </a:stretch>
          </p:blipFill>
          <p:spPr>
            <a:xfrm>
              <a:off x="3226954" y="998007"/>
              <a:ext cx="2366819" cy="2366819"/>
            </a:xfrm>
            <a:prstGeom prst="rect">
              <a:avLst/>
            </a:prstGeom>
          </p:spPr>
        </p:pic>
        <p:sp>
          <p:nvSpPr>
            <p:cNvPr id="17" name="TextBox 16"/>
            <p:cNvSpPr txBox="1"/>
            <p:nvPr/>
          </p:nvSpPr>
          <p:spPr>
            <a:xfrm>
              <a:off x="3710402" y="3211981"/>
              <a:ext cx="1493428"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Budget?</a:t>
              </a:r>
            </a:p>
          </p:txBody>
        </p:sp>
        <p:sp>
          <p:nvSpPr>
            <p:cNvPr id="8" name="TextBox 7"/>
            <p:cNvSpPr txBox="1"/>
            <p:nvPr/>
          </p:nvSpPr>
          <p:spPr>
            <a:xfrm>
              <a:off x="759083" y="4112356"/>
              <a:ext cx="1238281"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Time?</a:t>
              </a:r>
            </a:p>
          </p:txBody>
        </p:sp>
        <p:sp>
          <p:nvSpPr>
            <p:cNvPr id="9" name="TextBox 8"/>
            <p:cNvSpPr txBox="1"/>
            <p:nvPr/>
          </p:nvSpPr>
          <p:spPr>
            <a:xfrm>
              <a:off x="6630615" y="3017277"/>
              <a:ext cx="1988793"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Resources?</a:t>
              </a:r>
            </a:p>
          </p:txBody>
        </p:sp>
        <p:sp>
          <p:nvSpPr>
            <p:cNvPr id="10" name="TextBox 9"/>
            <p:cNvSpPr txBox="1"/>
            <p:nvPr/>
          </p:nvSpPr>
          <p:spPr>
            <a:xfrm>
              <a:off x="221007" y="2903161"/>
              <a:ext cx="1988793"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Scope?</a:t>
              </a:r>
            </a:p>
          </p:txBody>
        </p:sp>
        <p:sp>
          <p:nvSpPr>
            <p:cNvPr id="11" name="TextBox 10"/>
            <p:cNvSpPr txBox="1"/>
            <p:nvPr/>
          </p:nvSpPr>
          <p:spPr>
            <a:xfrm>
              <a:off x="7660292" y="1748831"/>
              <a:ext cx="1525193"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Quality?</a:t>
              </a:r>
            </a:p>
          </p:txBody>
        </p:sp>
        <p:sp>
          <p:nvSpPr>
            <p:cNvPr id="12" name="TextBox 11"/>
            <p:cNvSpPr txBox="1"/>
            <p:nvPr/>
          </p:nvSpPr>
          <p:spPr>
            <a:xfrm>
              <a:off x="3809845" y="5428126"/>
              <a:ext cx="2325972" cy="461665"/>
            </a:xfrm>
            <a:prstGeom prst="rect">
              <a:avLst/>
            </a:prstGeom>
            <a:noFill/>
          </p:spPr>
          <p:txBody>
            <a:bodyPr wrap="square" rtlCol="0">
              <a:spAutoFit/>
            </a:bodyPr>
            <a:lstStyle/>
            <a:p>
              <a:pPr>
                <a:buNone/>
              </a:pPr>
              <a:r>
                <a:rPr lang="en-US" sz="2400" dirty="0" smtClean="0">
                  <a:latin typeface="Calibri" pitchFamily="34" charset="0"/>
                  <a:cs typeface="Calibri" pitchFamily="34" charset="0"/>
                </a:rPr>
                <a:t>Scheduling?</a:t>
              </a:r>
              <a:endParaRPr lang="en-US" sz="2400" dirty="0">
                <a:latin typeface="Calibri" pitchFamily="34" charset="0"/>
                <a:cs typeface="Calibri" pitchFamily="34" charset="0"/>
              </a:endParaRPr>
            </a:p>
          </p:txBody>
        </p:sp>
        <p:pic>
          <p:nvPicPr>
            <p:cNvPr id="13" name="Picture 12"/>
            <p:cNvPicPr>
              <a:picLocks noChangeAspect="1"/>
            </p:cNvPicPr>
            <p:nvPr/>
          </p:nvPicPr>
          <p:blipFill>
            <a:blip r:embed="rId6"/>
            <a:stretch>
              <a:fillRect/>
            </a:stretch>
          </p:blipFill>
          <p:spPr>
            <a:xfrm>
              <a:off x="6122995" y="1032251"/>
              <a:ext cx="1607223" cy="1607223"/>
            </a:xfrm>
            <a:prstGeom prst="rect">
              <a:avLst/>
            </a:prstGeom>
          </p:spPr>
        </p:pic>
        <p:pic>
          <p:nvPicPr>
            <p:cNvPr id="14" name="Picture 13"/>
            <p:cNvPicPr>
              <a:picLocks noChangeAspect="1"/>
            </p:cNvPicPr>
            <p:nvPr/>
          </p:nvPicPr>
          <p:blipFill>
            <a:blip r:embed="rId7">
              <a:clrChange>
                <a:clrFrom>
                  <a:srgbClr val="F6F5FC"/>
                </a:clrFrom>
                <a:clrTo>
                  <a:srgbClr val="F6F5FC">
                    <a:alpha val="0"/>
                  </a:srgbClr>
                </a:clrTo>
              </a:clrChange>
            </a:blip>
            <a:stretch>
              <a:fillRect/>
            </a:stretch>
          </p:blipFill>
          <p:spPr>
            <a:xfrm>
              <a:off x="422864" y="998007"/>
              <a:ext cx="1511300" cy="1905000"/>
            </a:xfrm>
            <a:prstGeom prst="rect">
              <a:avLst/>
            </a:prstGeom>
          </p:spPr>
        </p:pic>
        <p:pic>
          <p:nvPicPr>
            <p:cNvPr id="15" name="Picture 14"/>
            <p:cNvPicPr>
              <a:picLocks noChangeAspect="1"/>
            </p:cNvPicPr>
            <p:nvPr/>
          </p:nvPicPr>
          <p:blipFill>
            <a:blip r:embed="rId8"/>
            <a:stretch>
              <a:fillRect/>
            </a:stretch>
          </p:blipFill>
          <p:spPr>
            <a:xfrm>
              <a:off x="3809845" y="4120976"/>
              <a:ext cx="1816100" cy="1358900"/>
            </a:xfrm>
            <a:prstGeom prst="rect">
              <a:avLst/>
            </a:prstGeom>
          </p:spPr>
        </p:pic>
      </p:grpSp>
    </p:spTree>
    <p:extLst>
      <p:ext uri="{BB962C8B-B14F-4D97-AF65-F5344CB8AC3E}">
        <p14:creationId xmlns:p14="http://schemas.microsoft.com/office/powerpoint/2010/main" val="948177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Dependencies</a:t>
            </a:r>
            <a:endParaRPr lang="en-US" dirty="0"/>
          </a:p>
        </p:txBody>
      </p:sp>
      <p:sp>
        <p:nvSpPr>
          <p:cNvPr id="3" name="Content Placeholder 2"/>
          <p:cNvSpPr>
            <a:spLocks noGrp="1"/>
          </p:cNvSpPr>
          <p:nvPr>
            <p:ph idx="1"/>
          </p:nvPr>
        </p:nvSpPr>
        <p:spPr/>
        <p:txBody>
          <a:bodyPr/>
          <a:lstStyle/>
          <a:p>
            <a:endParaRPr lang="en-US" dirty="0" smtClean="0"/>
          </a:p>
          <a:p>
            <a:r>
              <a:rPr lang="en-US" dirty="0" smtClean="0"/>
              <a:t>Cross project dependencies</a:t>
            </a:r>
          </a:p>
          <a:p>
            <a:r>
              <a:rPr lang="en-US" dirty="0" smtClean="0"/>
              <a:t>Departmental dependencies</a:t>
            </a:r>
          </a:p>
          <a:p>
            <a:r>
              <a:rPr lang="en-US" dirty="0" smtClean="0"/>
              <a:t>Staffing dependencies</a:t>
            </a:r>
          </a:p>
          <a:p>
            <a:endParaRPr lang="en-US" dirty="0"/>
          </a:p>
        </p:txBody>
      </p:sp>
    </p:spTree>
    <p:extLst>
      <p:ext uri="{BB962C8B-B14F-4D97-AF65-F5344CB8AC3E}">
        <p14:creationId xmlns:p14="http://schemas.microsoft.com/office/powerpoint/2010/main" val="15208732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28600"/>
            <a:ext cx="8229600" cy="655637"/>
          </a:xfrm>
        </p:spPr>
        <p:txBody>
          <a:bodyPr>
            <a:normAutofit fontScale="90000"/>
          </a:bodyPr>
          <a:lstStyle/>
          <a:p>
            <a:r>
              <a:rPr lang="en-US" dirty="0" smtClean="0"/>
              <a:t>Cross-Functional Requirements</a:t>
            </a:r>
            <a:endParaRPr lang="en-US" dirty="0"/>
          </a:p>
        </p:txBody>
      </p:sp>
      <p:sp>
        <p:nvSpPr>
          <p:cNvPr id="14" name="Content Placeholder 13"/>
          <p:cNvSpPr>
            <a:spLocks noGrp="1"/>
          </p:cNvSpPr>
          <p:nvPr>
            <p:ph idx="1"/>
          </p:nvPr>
        </p:nvSpPr>
        <p:spPr>
          <a:xfrm>
            <a:off x="4876800" y="2057400"/>
            <a:ext cx="3962400" cy="4172174"/>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normAutofit/>
          </a:bodyPr>
          <a:lstStyle/>
          <a:p>
            <a:r>
              <a:rPr lang="en-US" sz="2700" dirty="0">
                <a:latin typeface="+mn-lt"/>
                <a:cs typeface="+mn-cs"/>
              </a:rPr>
              <a:t>Portability</a:t>
            </a:r>
          </a:p>
          <a:p>
            <a:r>
              <a:rPr lang="en-US" sz="2700" dirty="0">
                <a:latin typeface="+mn-lt"/>
                <a:cs typeface="+mn-cs"/>
              </a:rPr>
              <a:t>Extensibility</a:t>
            </a:r>
          </a:p>
          <a:p>
            <a:r>
              <a:rPr lang="en-US" sz="2700" dirty="0">
                <a:latin typeface="+mn-lt"/>
                <a:cs typeface="+mn-cs"/>
              </a:rPr>
              <a:t>Localization</a:t>
            </a:r>
          </a:p>
          <a:p>
            <a:r>
              <a:rPr lang="en-US" sz="2700" dirty="0" smtClean="0">
                <a:latin typeface="+mn-lt"/>
                <a:cs typeface="+mn-cs"/>
              </a:rPr>
              <a:t>Scalability</a:t>
            </a:r>
          </a:p>
          <a:p>
            <a:r>
              <a:rPr lang="en-US" sz="2700" dirty="0" smtClean="0">
                <a:cs typeface="+mn-cs"/>
              </a:rPr>
              <a:t>Usability</a:t>
            </a:r>
            <a:endParaRPr lang="en-US" sz="2700" dirty="0">
              <a:latin typeface="+mn-lt"/>
              <a:cs typeface="+mn-cs"/>
            </a:endParaRPr>
          </a:p>
        </p:txBody>
      </p:sp>
      <p:sp>
        <p:nvSpPr>
          <p:cNvPr id="13" name="Content Placeholder 12"/>
          <p:cNvSpPr>
            <a:spLocks noGrp="1"/>
          </p:cNvSpPr>
          <p:nvPr>
            <p:ph type="body" sz="quarter" idx="4294967295"/>
          </p:nvPr>
        </p:nvSpPr>
        <p:spPr>
          <a:xfrm>
            <a:off x="0" y="2057400"/>
            <a:ext cx="3352800" cy="3962400"/>
          </a:xfrm>
        </p:spPr>
        <p:txBody>
          <a:bodyPr>
            <a:normAutofit lnSpcReduction="10000"/>
          </a:bodyPr>
          <a:lstStyle/>
          <a:p>
            <a:r>
              <a:rPr lang="en-US" dirty="0" smtClean="0"/>
              <a:t>Auditability</a:t>
            </a:r>
          </a:p>
          <a:p>
            <a:r>
              <a:rPr lang="en-US" dirty="0" smtClean="0"/>
              <a:t>Authentication</a:t>
            </a:r>
          </a:p>
          <a:p>
            <a:r>
              <a:rPr lang="en-US" dirty="0" smtClean="0"/>
              <a:t>Authorization</a:t>
            </a:r>
          </a:p>
          <a:p>
            <a:r>
              <a:rPr lang="en-US" dirty="0" smtClean="0"/>
              <a:t>Availability</a:t>
            </a:r>
          </a:p>
          <a:p>
            <a:r>
              <a:rPr lang="en-US" dirty="0" smtClean="0"/>
              <a:t>Performance</a:t>
            </a:r>
          </a:p>
          <a:p>
            <a:r>
              <a:rPr lang="en-US" dirty="0" smtClean="0"/>
              <a:t>Regulatory</a:t>
            </a:r>
          </a:p>
          <a:p>
            <a:r>
              <a:rPr lang="en-US" dirty="0" smtClean="0"/>
              <a:t>Security</a:t>
            </a:r>
          </a:p>
          <a:p>
            <a:pPr>
              <a:buNone/>
            </a:pPr>
            <a:endParaRPr lang="en-US" dirty="0" smtClean="0"/>
          </a:p>
        </p:txBody>
      </p:sp>
      <p:sp>
        <p:nvSpPr>
          <p:cNvPr id="15" name="TextBox 14"/>
          <p:cNvSpPr txBox="1"/>
          <p:nvPr/>
        </p:nvSpPr>
        <p:spPr>
          <a:xfrm>
            <a:off x="228600" y="1295400"/>
            <a:ext cx="2514600" cy="584775"/>
          </a:xfrm>
          <a:prstGeom prst="rect">
            <a:avLst/>
          </a:prstGeom>
          <a:noFill/>
        </p:spPr>
        <p:txBody>
          <a:bodyPr wrap="square" rtlCol="0">
            <a:spAutoFit/>
          </a:bodyPr>
          <a:lstStyle/>
          <a:p>
            <a:pPr>
              <a:buNone/>
            </a:pPr>
            <a:r>
              <a:rPr lang="en-US" sz="3200" dirty="0" smtClean="0"/>
              <a:t>Execution</a:t>
            </a:r>
            <a:endParaRPr lang="en-US" dirty="0"/>
          </a:p>
        </p:txBody>
      </p:sp>
      <p:sp>
        <p:nvSpPr>
          <p:cNvPr id="16" name="TextBox 15"/>
          <p:cNvSpPr txBox="1"/>
          <p:nvPr/>
        </p:nvSpPr>
        <p:spPr>
          <a:xfrm>
            <a:off x="4724400" y="1225550"/>
            <a:ext cx="2514600" cy="584775"/>
          </a:xfrm>
          <a:prstGeom prst="rect">
            <a:avLst/>
          </a:prstGeom>
          <a:noFill/>
        </p:spPr>
        <p:txBody>
          <a:bodyPr wrap="square" rtlCol="0">
            <a:spAutoFit/>
          </a:bodyPr>
          <a:lstStyle/>
          <a:p>
            <a:pPr>
              <a:buNone/>
            </a:pPr>
            <a:r>
              <a:rPr lang="en-US" sz="3200" dirty="0" smtClean="0"/>
              <a:t>Evolution</a:t>
            </a:r>
            <a:endParaRPr lang="en-US" dirty="0"/>
          </a:p>
        </p:txBody>
      </p:sp>
    </p:spTree>
    <p:extLst>
      <p:ext uri="{BB962C8B-B14F-4D97-AF65-F5344CB8AC3E}">
        <p14:creationId xmlns:p14="http://schemas.microsoft.com/office/powerpoint/2010/main" val="4069749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065" y="228600"/>
            <a:ext cx="8679935" cy="6176108"/>
          </a:xfrm>
          <a:prstGeom prst="rect">
            <a:avLst/>
          </a:prstGeom>
        </p:spPr>
      </p:pic>
    </p:spTree>
    <p:extLst>
      <p:ext uri="{BB962C8B-B14F-4D97-AF65-F5344CB8AC3E}">
        <p14:creationId xmlns:p14="http://schemas.microsoft.com/office/powerpoint/2010/main" val="29663609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Summary</a:t>
            </a:r>
            <a:endParaRPr lang="en-US" dirty="0"/>
          </a:p>
        </p:txBody>
      </p:sp>
      <p:sp>
        <p:nvSpPr>
          <p:cNvPr id="5" name="Content Placeholder 4"/>
          <p:cNvSpPr>
            <a:spLocks noGrp="1"/>
          </p:cNvSpPr>
          <p:nvPr>
            <p:ph idx="1"/>
          </p:nvPr>
        </p:nvSpPr>
        <p:spPr/>
        <p:txBody>
          <a:bodyPr/>
          <a:lstStyle/>
          <a:p>
            <a:r>
              <a:rPr lang="en-US" dirty="0" smtClean="0"/>
              <a:t>Prioritizing stories</a:t>
            </a:r>
          </a:p>
          <a:p>
            <a:r>
              <a:rPr lang="en-US" dirty="0" smtClean="0"/>
              <a:t>Minimally Marketable Features</a:t>
            </a:r>
          </a:p>
          <a:p>
            <a:r>
              <a:rPr lang="en-US" dirty="0" smtClean="0"/>
              <a:t>Span Planning</a:t>
            </a:r>
          </a:p>
          <a:p>
            <a:r>
              <a:rPr lang="en-US" dirty="0" smtClean="0"/>
              <a:t>Other activities</a:t>
            </a:r>
          </a:p>
          <a:p>
            <a:endParaRPr lang="en-US" dirty="0" smtClean="0"/>
          </a:p>
          <a:p>
            <a:endParaRPr lang="en-US" dirty="0" smtClean="0"/>
          </a:p>
          <a:p>
            <a:endParaRPr lang="en-US" dirty="0" smtClean="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the Work</a:t>
            </a:r>
            <a:endParaRPr lang="en-US" sz="4000" dirty="0"/>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457200" y="228600"/>
            <a:ext cx="8229600" cy="655638"/>
          </a:xfrm>
        </p:spPr>
        <p:txBody>
          <a:bodyPr>
            <a:normAutofit fontScale="90000"/>
          </a:bodyPr>
          <a:lstStyle/>
          <a:p>
            <a:pPr>
              <a:defRPr/>
            </a:pPr>
            <a:r>
              <a:rPr lang="en-US" dirty="0">
                <a:latin typeface="Arial" charset="0"/>
                <a:ea typeface="ＭＳ Ｐゴシック" charset="0"/>
              </a:rPr>
              <a:t>Four </a:t>
            </a:r>
            <a:r>
              <a:rPr lang="en-US" dirty="0" smtClean="0">
                <a:latin typeface="Arial" charset="0"/>
                <a:ea typeface="ＭＳ Ｐゴシック" charset="0"/>
              </a:rPr>
              <a:t>Key Agile </a:t>
            </a:r>
            <a:r>
              <a:rPr lang="en-US" dirty="0">
                <a:latin typeface="Arial" charset="0"/>
                <a:ea typeface="ＭＳ Ｐゴシック" charset="0"/>
              </a:rPr>
              <a:t>Meetings</a:t>
            </a:r>
          </a:p>
        </p:txBody>
      </p:sp>
      <p:pic>
        <p:nvPicPr>
          <p:cNvPr id="5" name="Picture 6"/>
          <p:cNvPicPr>
            <a:picLocks noChangeAspect="1" noChangeArrowheads="1"/>
          </p:cNvPicPr>
          <p:nvPr/>
        </p:nvPicPr>
        <p:blipFill>
          <a:blip r:embed="rId3" cstate="print"/>
          <a:srcRect/>
          <a:stretch>
            <a:fillRect/>
          </a:stretch>
        </p:blipFill>
        <p:spPr bwMode="auto">
          <a:xfrm>
            <a:off x="500065" y="1571613"/>
            <a:ext cx="3067082" cy="2009788"/>
          </a:xfrm>
          <a:prstGeom prst="rect">
            <a:avLst/>
          </a:prstGeom>
          <a:noFill/>
          <a:ln w="9525">
            <a:noFill/>
            <a:miter lim="800000"/>
            <a:headEnd/>
            <a:tailEnd/>
          </a:ln>
          <a:scene3d>
            <a:camera prst="perspectiveHeroicExtremeRightFacing"/>
            <a:lightRig rig="threePt" dir="t"/>
          </a:scene3d>
        </p:spPr>
      </p:pic>
      <p:sp>
        <p:nvSpPr>
          <p:cNvPr id="12" name="TextBox 11"/>
          <p:cNvSpPr txBox="1"/>
          <p:nvPr/>
        </p:nvSpPr>
        <p:spPr>
          <a:xfrm>
            <a:off x="228600" y="3962400"/>
            <a:ext cx="2928958" cy="400110"/>
          </a:xfrm>
          <a:prstGeom prst="rect">
            <a:avLst/>
          </a:prstGeom>
          <a:noFill/>
        </p:spPr>
        <p:txBody>
          <a:bodyPr>
            <a:spAutoFit/>
            <a:scene3d>
              <a:camera prst="perspectiveHeroicExtremeRightFacing">
                <a:rot lat="1200000" lon="19200000" rev="174516"/>
              </a:camera>
              <a:lightRig rig="threePt" dir="t"/>
            </a:scene3d>
          </a:bodyPr>
          <a:lstStyle/>
          <a:p>
            <a:pPr>
              <a:buNone/>
              <a:defRPr/>
            </a:pPr>
            <a:r>
              <a:rPr lang="en-US" dirty="0">
                <a:ea typeface="ＭＳ Ｐゴシック" pitchFamily="1" charset="-128"/>
                <a:cs typeface="+mn-cs"/>
              </a:rPr>
              <a:t>Release Planning</a:t>
            </a:r>
          </a:p>
        </p:txBody>
      </p:sp>
      <p:pic>
        <p:nvPicPr>
          <p:cNvPr id="13" name="Picture 4" descr="107_0757"/>
          <p:cNvPicPr>
            <a:picLocks noChangeAspect="1" noChangeArrowheads="1"/>
          </p:cNvPicPr>
          <p:nvPr/>
        </p:nvPicPr>
        <p:blipFill>
          <a:blip r:embed="rId4" cstate="email"/>
          <a:srcRect/>
          <a:stretch>
            <a:fillRect/>
          </a:stretch>
        </p:blipFill>
        <p:spPr bwMode="auto">
          <a:xfrm>
            <a:off x="4343400" y="1379824"/>
            <a:ext cx="2452710" cy="1977168"/>
          </a:xfrm>
          <a:prstGeom prst="rect">
            <a:avLst/>
          </a:prstGeom>
          <a:noFill/>
          <a:ln w="9525">
            <a:noFill/>
            <a:miter lim="800000"/>
            <a:headEnd/>
            <a:tailEnd/>
          </a:ln>
          <a:scene3d>
            <a:camera prst="perspectiveHeroicExtremeRightFacing"/>
            <a:lightRig rig="threePt" dir="t"/>
          </a:scene3d>
        </p:spPr>
      </p:pic>
      <p:sp>
        <p:nvSpPr>
          <p:cNvPr id="14" name="TextBox 13"/>
          <p:cNvSpPr txBox="1"/>
          <p:nvPr/>
        </p:nvSpPr>
        <p:spPr>
          <a:xfrm>
            <a:off x="6588224" y="2060848"/>
            <a:ext cx="3505200" cy="400110"/>
          </a:xfrm>
          <a:prstGeom prst="rect">
            <a:avLst/>
          </a:prstGeom>
          <a:noFill/>
        </p:spPr>
        <p:txBody>
          <a:bodyPr>
            <a:spAutoFit/>
            <a:scene3d>
              <a:camera prst="perspectiveHeroicExtremeRightFacing">
                <a:rot lat="1200000" lon="19200000" rev="174516"/>
              </a:camera>
              <a:lightRig rig="threePt" dir="t"/>
            </a:scene3d>
          </a:bodyPr>
          <a:lstStyle/>
          <a:p>
            <a:pPr>
              <a:buNone/>
              <a:defRPr/>
            </a:pPr>
            <a:r>
              <a:rPr lang="en-US" dirty="0">
                <a:ea typeface="ＭＳ Ｐゴシック" pitchFamily="1" charset="-128"/>
                <a:cs typeface="+mn-cs"/>
              </a:rPr>
              <a:t>Iteration Planning</a:t>
            </a:r>
          </a:p>
        </p:txBody>
      </p:sp>
      <p:pic>
        <p:nvPicPr>
          <p:cNvPr id="15" name="Picture 3" descr="standingup"/>
          <p:cNvPicPr>
            <a:picLocks noChangeAspect="1" noChangeArrowheads="1"/>
          </p:cNvPicPr>
          <p:nvPr/>
        </p:nvPicPr>
        <p:blipFill>
          <a:blip r:embed="rId5" cstate="email"/>
          <a:srcRect/>
          <a:stretch>
            <a:fillRect/>
          </a:stretch>
        </p:blipFill>
        <p:spPr bwMode="auto">
          <a:xfrm>
            <a:off x="6172200" y="3886200"/>
            <a:ext cx="2390148" cy="1591851"/>
          </a:xfrm>
          <a:prstGeom prst="rect">
            <a:avLst/>
          </a:prstGeom>
          <a:noFill/>
          <a:ln w="9525">
            <a:noFill/>
            <a:miter lim="800000"/>
            <a:headEnd/>
            <a:tailEnd/>
          </a:ln>
          <a:scene3d>
            <a:camera prst="perspectiveHeroicExtremeRightFacing"/>
            <a:lightRig rig="threePt" dir="t"/>
          </a:scene3d>
        </p:spPr>
      </p:pic>
      <p:sp>
        <p:nvSpPr>
          <p:cNvPr id="16" name="TextBox 15"/>
          <p:cNvSpPr txBox="1"/>
          <p:nvPr/>
        </p:nvSpPr>
        <p:spPr>
          <a:xfrm>
            <a:off x="7239000" y="5492732"/>
            <a:ext cx="1600199" cy="400110"/>
          </a:xfrm>
          <a:prstGeom prst="rect">
            <a:avLst/>
          </a:prstGeom>
          <a:noFill/>
        </p:spPr>
        <p:txBody>
          <a:bodyPr>
            <a:spAutoFit/>
            <a:scene3d>
              <a:camera prst="perspectiveHeroicExtremeRightFacing">
                <a:rot lat="1200000" lon="19200000" rev="174516"/>
              </a:camera>
              <a:lightRig rig="threePt" dir="t"/>
            </a:scene3d>
          </a:bodyPr>
          <a:lstStyle/>
          <a:p>
            <a:pPr>
              <a:buNone/>
              <a:defRPr/>
            </a:pPr>
            <a:r>
              <a:rPr lang="en-US" dirty="0">
                <a:ea typeface="ＭＳ Ｐゴシック" pitchFamily="1" charset="-128"/>
                <a:cs typeface="+mn-cs"/>
              </a:rPr>
              <a:t>Stand Ups</a:t>
            </a:r>
          </a:p>
        </p:txBody>
      </p:sp>
      <p:grpSp>
        <p:nvGrpSpPr>
          <p:cNvPr id="19" name="Group 20"/>
          <p:cNvGrpSpPr/>
          <p:nvPr/>
        </p:nvGrpSpPr>
        <p:grpSpPr>
          <a:xfrm>
            <a:off x="3048000" y="3962400"/>
            <a:ext cx="2590800" cy="1466722"/>
            <a:chOff x="5357818" y="3929066"/>
            <a:chExt cx="2357228" cy="1676266"/>
          </a:xfrm>
          <a:scene3d>
            <a:camera prst="perspectiveHeroicExtremeRightFacing"/>
            <a:lightRig rig="threePt" dir="t"/>
          </a:scene3d>
        </p:grpSpPr>
        <p:pic>
          <p:nvPicPr>
            <p:cNvPr id="20" name="Picture 19" descr="index-card.png"/>
            <p:cNvPicPr>
              <a:picLocks noChangeAspect="1"/>
            </p:cNvPicPr>
            <p:nvPr/>
          </p:nvPicPr>
          <p:blipFill>
            <a:blip r:embed="rId6" cstate="print">
              <a:lum bright="-10000" contrast="-10000"/>
            </a:blip>
            <a:stretch>
              <a:fillRect/>
            </a:stretch>
          </p:blipFill>
          <p:spPr>
            <a:xfrm>
              <a:off x="5357818" y="4143380"/>
              <a:ext cx="1714286" cy="1104762"/>
            </a:xfrm>
            <a:prstGeom prst="rect">
              <a:avLst/>
            </a:prstGeom>
          </p:spPr>
        </p:pic>
        <p:pic>
          <p:nvPicPr>
            <p:cNvPr id="21" name="Picture 20" descr="index-card.png"/>
            <p:cNvPicPr>
              <a:picLocks noChangeAspect="1"/>
            </p:cNvPicPr>
            <p:nvPr/>
          </p:nvPicPr>
          <p:blipFill>
            <a:blip r:embed="rId6" cstate="print">
              <a:lum bright="-10000" contrast="-10000"/>
            </a:blip>
            <a:stretch>
              <a:fillRect/>
            </a:stretch>
          </p:blipFill>
          <p:spPr>
            <a:xfrm>
              <a:off x="6000760" y="3929066"/>
              <a:ext cx="1714286" cy="1104762"/>
            </a:xfrm>
            <a:prstGeom prst="rect">
              <a:avLst/>
            </a:prstGeom>
          </p:spPr>
        </p:pic>
        <p:pic>
          <p:nvPicPr>
            <p:cNvPr id="22" name="Picture 21" descr="index-card.png"/>
            <p:cNvPicPr>
              <a:picLocks noChangeAspect="1"/>
            </p:cNvPicPr>
            <p:nvPr/>
          </p:nvPicPr>
          <p:blipFill>
            <a:blip r:embed="rId6" cstate="print">
              <a:lum bright="-10000" contrast="-10000"/>
            </a:blip>
            <a:stretch>
              <a:fillRect/>
            </a:stretch>
          </p:blipFill>
          <p:spPr>
            <a:xfrm>
              <a:off x="5643570" y="4500570"/>
              <a:ext cx="1714286" cy="1104762"/>
            </a:xfrm>
            <a:prstGeom prst="rect">
              <a:avLst/>
            </a:prstGeom>
          </p:spPr>
        </p:pic>
      </p:grpSp>
      <p:sp>
        <p:nvSpPr>
          <p:cNvPr id="23" name="TextBox 22"/>
          <p:cNvSpPr txBox="1"/>
          <p:nvPr/>
        </p:nvSpPr>
        <p:spPr>
          <a:xfrm>
            <a:off x="2267744" y="5805264"/>
            <a:ext cx="4643470" cy="400110"/>
          </a:xfrm>
          <a:prstGeom prst="rect">
            <a:avLst/>
          </a:prstGeom>
          <a:noFill/>
        </p:spPr>
        <p:txBody>
          <a:bodyPr>
            <a:spAutoFit/>
            <a:scene3d>
              <a:camera prst="perspectiveHeroicExtremeRightFacing">
                <a:rot lat="1200000" lon="19200000" rev="174516"/>
              </a:camera>
              <a:lightRig rig="threePt" dir="t"/>
            </a:scene3d>
          </a:bodyPr>
          <a:lstStyle/>
          <a:p>
            <a:pPr>
              <a:buNone/>
              <a:defRPr/>
            </a:pPr>
            <a:r>
              <a:rPr lang="en-US" dirty="0">
                <a:ea typeface="ＭＳ Ｐゴシック" pitchFamily="1" charset="-128"/>
                <a:cs typeface="+mn-cs"/>
              </a:rPr>
              <a:t>Retrospectives</a:t>
            </a:r>
          </a:p>
        </p:txBody>
      </p:sp>
    </p:spTree>
    <p:extLst>
      <p:ext uri="{BB962C8B-B14F-4D97-AF65-F5344CB8AC3E}">
        <p14:creationId xmlns:p14="http://schemas.microsoft.com/office/powerpoint/2010/main" val="1466552493"/>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The life of a story across iterations</a:t>
            </a:r>
            <a:endParaRPr lang="en-AU" dirty="0"/>
          </a:p>
        </p:txBody>
      </p:sp>
      <p:sp>
        <p:nvSpPr>
          <p:cNvPr id="5" name="Rectangle 4"/>
          <p:cNvSpPr/>
          <p:nvPr/>
        </p:nvSpPr>
        <p:spPr>
          <a:xfrm>
            <a:off x="1000100" y="2109756"/>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Planning</a:t>
            </a:r>
            <a:endParaRPr lang="en-AU" dirty="0"/>
          </a:p>
        </p:txBody>
      </p:sp>
      <p:sp>
        <p:nvSpPr>
          <p:cNvPr id="6" name="Rectangle 5"/>
          <p:cNvSpPr/>
          <p:nvPr/>
        </p:nvSpPr>
        <p:spPr>
          <a:xfrm>
            <a:off x="1000100" y="2824136"/>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Elaboration</a:t>
            </a:r>
            <a:endParaRPr lang="en-AU" dirty="0"/>
          </a:p>
        </p:txBody>
      </p:sp>
      <p:sp>
        <p:nvSpPr>
          <p:cNvPr id="7" name="Rectangle 6"/>
          <p:cNvSpPr/>
          <p:nvPr/>
        </p:nvSpPr>
        <p:spPr>
          <a:xfrm>
            <a:off x="3030246" y="3681392"/>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Build</a:t>
            </a:r>
            <a:endParaRPr lang="en-AU" dirty="0"/>
          </a:p>
        </p:txBody>
      </p:sp>
      <p:sp>
        <p:nvSpPr>
          <p:cNvPr id="8" name="Rectangle 7"/>
          <p:cNvSpPr/>
          <p:nvPr/>
        </p:nvSpPr>
        <p:spPr>
          <a:xfrm>
            <a:off x="3030246" y="4395772"/>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UAT Test</a:t>
            </a:r>
            <a:endParaRPr lang="en-AU" dirty="0"/>
          </a:p>
        </p:txBody>
      </p:sp>
      <p:sp>
        <p:nvSpPr>
          <p:cNvPr id="9" name="Rectangle 8"/>
          <p:cNvSpPr/>
          <p:nvPr/>
        </p:nvSpPr>
        <p:spPr>
          <a:xfrm>
            <a:off x="5000628" y="5181590"/>
            <a:ext cx="1714512" cy="571504"/>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Regression Test</a:t>
            </a:r>
            <a:endParaRPr lang="en-AU" dirty="0"/>
          </a:p>
        </p:txBody>
      </p:sp>
      <p:cxnSp>
        <p:nvCxnSpPr>
          <p:cNvPr id="11" name="Straight Connector 10"/>
          <p:cNvCxnSpPr/>
          <p:nvPr/>
        </p:nvCxnSpPr>
        <p:spPr>
          <a:xfrm rot="5400000">
            <a:off x="-1428792"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13554"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2624904"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92690" y="1568694"/>
            <a:ext cx="398567" cy="400110"/>
          </a:xfrm>
          <a:prstGeom prst="rect">
            <a:avLst/>
          </a:prstGeom>
          <a:noFill/>
        </p:spPr>
        <p:txBody>
          <a:bodyPr wrap="none" rtlCol="0">
            <a:spAutoFit/>
          </a:bodyPr>
          <a:lstStyle/>
          <a:p>
            <a:pPr algn="ctr">
              <a:buNone/>
            </a:pPr>
            <a:r>
              <a:rPr lang="en-AU" dirty="0" smtClean="0"/>
              <a:t>I0</a:t>
            </a:r>
            <a:endParaRPr lang="en-AU" dirty="0"/>
          </a:p>
        </p:txBody>
      </p:sp>
      <p:sp>
        <p:nvSpPr>
          <p:cNvPr id="15" name="TextBox 14"/>
          <p:cNvSpPr txBox="1"/>
          <p:nvPr/>
        </p:nvSpPr>
        <p:spPr>
          <a:xfrm>
            <a:off x="3722836" y="1568694"/>
            <a:ext cx="398567" cy="400110"/>
          </a:xfrm>
          <a:prstGeom prst="rect">
            <a:avLst/>
          </a:prstGeom>
          <a:noFill/>
        </p:spPr>
        <p:txBody>
          <a:bodyPr wrap="none" rtlCol="0">
            <a:spAutoFit/>
          </a:bodyPr>
          <a:lstStyle/>
          <a:p>
            <a:pPr algn="ctr">
              <a:buNone/>
            </a:pPr>
            <a:r>
              <a:rPr lang="en-AU" dirty="0" smtClean="0"/>
              <a:t>I1</a:t>
            </a:r>
            <a:endParaRPr lang="en-AU" dirty="0"/>
          </a:p>
        </p:txBody>
      </p:sp>
      <p:sp>
        <p:nvSpPr>
          <p:cNvPr id="16" name="TextBox 15"/>
          <p:cNvSpPr txBox="1"/>
          <p:nvPr/>
        </p:nvSpPr>
        <p:spPr>
          <a:xfrm>
            <a:off x="5658601" y="1568694"/>
            <a:ext cx="398567" cy="400110"/>
          </a:xfrm>
          <a:prstGeom prst="rect">
            <a:avLst/>
          </a:prstGeom>
          <a:noFill/>
        </p:spPr>
        <p:txBody>
          <a:bodyPr wrap="none" rtlCol="0">
            <a:spAutoFit/>
          </a:bodyPr>
          <a:lstStyle/>
          <a:p>
            <a:pPr algn="ctr">
              <a:buNone/>
            </a:pPr>
            <a:r>
              <a:rPr lang="en-AU" dirty="0" smtClean="0"/>
              <a:t>I2</a:t>
            </a:r>
            <a:endParaRPr lang="en-AU" dirty="0"/>
          </a:p>
        </p:txBody>
      </p:sp>
      <p:sp>
        <p:nvSpPr>
          <p:cNvPr id="17" name="Rectangle 16"/>
          <p:cNvSpPr/>
          <p:nvPr/>
        </p:nvSpPr>
        <p:spPr>
          <a:xfrm>
            <a:off x="3030246" y="2109756"/>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Planning</a:t>
            </a:r>
            <a:endParaRPr lang="en-AU" dirty="0">
              <a:solidFill>
                <a:schemeClr val="tx1"/>
              </a:solidFill>
            </a:endParaRPr>
          </a:p>
        </p:txBody>
      </p:sp>
      <p:sp>
        <p:nvSpPr>
          <p:cNvPr id="18" name="Rectangle 17"/>
          <p:cNvSpPr/>
          <p:nvPr/>
        </p:nvSpPr>
        <p:spPr>
          <a:xfrm>
            <a:off x="3030246" y="2824136"/>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Elaboration</a:t>
            </a:r>
            <a:endParaRPr lang="en-AU" dirty="0">
              <a:solidFill>
                <a:schemeClr val="tx1"/>
              </a:solidFill>
            </a:endParaRPr>
          </a:p>
        </p:txBody>
      </p:sp>
      <p:cxnSp>
        <p:nvCxnSpPr>
          <p:cNvPr id="19" name="Straight Connector 18"/>
          <p:cNvCxnSpPr/>
          <p:nvPr/>
        </p:nvCxnSpPr>
        <p:spPr>
          <a:xfrm rot="5400000">
            <a:off x="4715670" y="3967144"/>
            <a:ext cx="4429156" cy="1588"/>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693482" y="1568694"/>
            <a:ext cx="398567" cy="400110"/>
          </a:xfrm>
          <a:prstGeom prst="rect">
            <a:avLst/>
          </a:prstGeom>
          <a:noFill/>
        </p:spPr>
        <p:txBody>
          <a:bodyPr wrap="none" rtlCol="0">
            <a:spAutoFit/>
          </a:bodyPr>
          <a:lstStyle/>
          <a:p>
            <a:pPr algn="ctr">
              <a:buNone/>
            </a:pPr>
            <a:r>
              <a:rPr lang="en-AU" dirty="0" smtClean="0"/>
              <a:t>I3</a:t>
            </a:r>
            <a:endParaRPr lang="en-AU" dirty="0"/>
          </a:p>
        </p:txBody>
      </p:sp>
      <p:sp>
        <p:nvSpPr>
          <p:cNvPr id="21" name="Rectangle 20"/>
          <p:cNvSpPr/>
          <p:nvPr/>
        </p:nvSpPr>
        <p:spPr>
          <a:xfrm>
            <a:off x="5000628" y="3681392"/>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Build</a:t>
            </a:r>
            <a:endParaRPr lang="en-AU" dirty="0">
              <a:solidFill>
                <a:schemeClr val="tx1"/>
              </a:solidFill>
            </a:endParaRPr>
          </a:p>
        </p:txBody>
      </p:sp>
      <p:sp>
        <p:nvSpPr>
          <p:cNvPr id="22" name="Rectangle 21"/>
          <p:cNvSpPr/>
          <p:nvPr/>
        </p:nvSpPr>
        <p:spPr>
          <a:xfrm>
            <a:off x="5000628" y="4395772"/>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UAT Test</a:t>
            </a:r>
            <a:endParaRPr lang="en-AU" dirty="0">
              <a:solidFill>
                <a:schemeClr val="tx1"/>
              </a:solidFill>
            </a:endParaRPr>
          </a:p>
        </p:txBody>
      </p:sp>
      <p:sp>
        <p:nvSpPr>
          <p:cNvPr id="23" name="Rectangle 22"/>
          <p:cNvSpPr/>
          <p:nvPr/>
        </p:nvSpPr>
        <p:spPr>
          <a:xfrm>
            <a:off x="7003096" y="5181590"/>
            <a:ext cx="1714512" cy="57150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Regression Test</a:t>
            </a:r>
            <a:endParaRPr lang="en-AU" dirty="0">
              <a:solidFill>
                <a:schemeClr val="tx1"/>
              </a:solidFill>
            </a:endParaRPr>
          </a:p>
        </p:txBody>
      </p:sp>
      <p:sp>
        <p:nvSpPr>
          <p:cNvPr id="25" name="Rectangle 24"/>
          <p:cNvSpPr/>
          <p:nvPr/>
        </p:nvSpPr>
        <p:spPr>
          <a:xfrm>
            <a:off x="5000628" y="2109756"/>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Planning</a:t>
            </a:r>
            <a:endParaRPr lang="en-AU" dirty="0"/>
          </a:p>
        </p:txBody>
      </p:sp>
      <p:sp>
        <p:nvSpPr>
          <p:cNvPr id="26" name="Rectangle 25"/>
          <p:cNvSpPr/>
          <p:nvPr/>
        </p:nvSpPr>
        <p:spPr>
          <a:xfrm>
            <a:off x="5000628" y="2824136"/>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Elaboration</a:t>
            </a:r>
            <a:endParaRPr lang="en-AU" dirty="0"/>
          </a:p>
        </p:txBody>
      </p:sp>
      <p:sp>
        <p:nvSpPr>
          <p:cNvPr id="27" name="Rectangle 26"/>
          <p:cNvSpPr/>
          <p:nvPr/>
        </p:nvSpPr>
        <p:spPr>
          <a:xfrm>
            <a:off x="7003096" y="3681392"/>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Build</a:t>
            </a:r>
            <a:endParaRPr lang="en-AU" dirty="0"/>
          </a:p>
        </p:txBody>
      </p:sp>
      <p:sp>
        <p:nvSpPr>
          <p:cNvPr id="28" name="Rectangle 27"/>
          <p:cNvSpPr/>
          <p:nvPr/>
        </p:nvSpPr>
        <p:spPr>
          <a:xfrm>
            <a:off x="7003096" y="4395772"/>
            <a:ext cx="1714512" cy="57150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UAT Test</a:t>
            </a:r>
            <a:endParaRPr lang="en-AU" dirty="0"/>
          </a:p>
        </p:txBody>
      </p:sp>
      <p:sp>
        <p:nvSpPr>
          <p:cNvPr id="30" name="Rectangle 29"/>
          <p:cNvSpPr/>
          <p:nvPr/>
        </p:nvSpPr>
        <p:spPr>
          <a:xfrm>
            <a:off x="385460" y="5046712"/>
            <a:ext cx="1329020" cy="56683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solidFill>
                  <a:schemeClr val="tx1"/>
                </a:solidFill>
              </a:rPr>
              <a:t>I2 Activities</a:t>
            </a:r>
            <a:endParaRPr lang="en-AU" dirty="0">
              <a:solidFill>
                <a:schemeClr val="tx1"/>
              </a:solidFill>
            </a:endParaRPr>
          </a:p>
        </p:txBody>
      </p:sp>
      <p:sp>
        <p:nvSpPr>
          <p:cNvPr id="32" name="Rectangle 31"/>
          <p:cNvSpPr/>
          <p:nvPr/>
        </p:nvSpPr>
        <p:spPr>
          <a:xfrm>
            <a:off x="381000" y="4437112"/>
            <a:ext cx="1329020" cy="609600"/>
          </a:xfrm>
          <a:prstGeom prst="rect">
            <a:avLst/>
          </a:prstGeom>
          <a:solidFill>
            <a:srgbClr val="3C8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AU" dirty="0" smtClean="0"/>
              <a:t>I1 Activities</a:t>
            </a:r>
            <a:endParaRPr lang="en-AU" dirty="0"/>
          </a:p>
        </p:txBody>
      </p:sp>
      <p:sp>
        <p:nvSpPr>
          <p:cNvPr id="33" name="Rectangle 32"/>
          <p:cNvSpPr/>
          <p:nvPr/>
        </p:nvSpPr>
        <p:spPr>
          <a:xfrm>
            <a:off x="385460" y="5656312"/>
            <a:ext cx="1329020" cy="60960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AU" dirty="0" smtClean="0"/>
              <a:t>I3 Activities</a:t>
            </a:r>
            <a:endParaRPr lang="en-AU"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7" grpId="0" animBg="1"/>
      <p:bldP spid="18" grpId="0" animBg="1"/>
      <p:bldP spid="21" grpId="0" animBg="1"/>
      <p:bldP spid="22" grpId="0" animBg="1"/>
      <p:bldP spid="23" grpId="0" animBg="1"/>
      <p:bldP spid="25" grpId="0" animBg="1"/>
      <p:bldP spid="26" grpId="0" animBg="1"/>
      <p:bldP spid="27" grpId="0" animBg="1"/>
      <p:bldP spid="2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sample iteration schedule</a:t>
            </a:r>
            <a:endParaRPr lang="en-US" dirty="0"/>
          </a:p>
        </p:txBody>
      </p:sp>
      <p:sp>
        <p:nvSpPr>
          <p:cNvPr id="4" name="Rectangle 63"/>
          <p:cNvSpPr>
            <a:spLocks noChangeArrowheads="1"/>
          </p:cNvSpPr>
          <p:nvPr/>
        </p:nvSpPr>
        <p:spPr bwMode="auto">
          <a:xfrm>
            <a:off x="1462510" y="1722482"/>
            <a:ext cx="1241425" cy="372274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5" name="Rectangle 64"/>
          <p:cNvSpPr>
            <a:spLocks noChangeArrowheads="1"/>
          </p:cNvSpPr>
          <p:nvPr/>
        </p:nvSpPr>
        <p:spPr bwMode="auto">
          <a:xfrm>
            <a:off x="2703935" y="1722482"/>
            <a:ext cx="1241425" cy="372274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6" name="Rectangle 65"/>
          <p:cNvSpPr>
            <a:spLocks noChangeArrowheads="1"/>
          </p:cNvSpPr>
          <p:nvPr/>
        </p:nvSpPr>
        <p:spPr bwMode="auto">
          <a:xfrm>
            <a:off x="3945360" y="1722482"/>
            <a:ext cx="1241425" cy="372274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7" name="Rectangle 66"/>
          <p:cNvSpPr>
            <a:spLocks noChangeArrowheads="1"/>
          </p:cNvSpPr>
          <p:nvPr/>
        </p:nvSpPr>
        <p:spPr bwMode="auto">
          <a:xfrm>
            <a:off x="5186785" y="1722482"/>
            <a:ext cx="1241425" cy="372274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8" name="Rectangle 67"/>
          <p:cNvSpPr>
            <a:spLocks noChangeArrowheads="1"/>
          </p:cNvSpPr>
          <p:nvPr/>
        </p:nvSpPr>
        <p:spPr bwMode="auto">
          <a:xfrm>
            <a:off x="6428210" y="1722482"/>
            <a:ext cx="1241425" cy="372274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9" name="Rectangle 68"/>
          <p:cNvSpPr>
            <a:spLocks noChangeArrowheads="1"/>
          </p:cNvSpPr>
          <p:nvPr/>
        </p:nvSpPr>
        <p:spPr bwMode="auto">
          <a:xfrm>
            <a:off x="7669635" y="1722482"/>
            <a:ext cx="1241425" cy="372274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10" name="Rectangle 62"/>
          <p:cNvSpPr>
            <a:spLocks noChangeArrowheads="1"/>
          </p:cNvSpPr>
          <p:nvPr/>
        </p:nvSpPr>
        <p:spPr bwMode="auto">
          <a:xfrm>
            <a:off x="221085" y="1722482"/>
            <a:ext cx="1241425" cy="3722742"/>
          </a:xfrm>
          <a:prstGeom prst="rect">
            <a:avLst/>
          </a:prstGeom>
          <a:solidFill>
            <a:srgbClr val="C4AB73">
              <a:alpha val="47842"/>
            </a:srgbClr>
          </a:solidFill>
          <a:ln w="12700" algn="ctr">
            <a:solidFill>
              <a:srgbClr val="002060"/>
            </a:solidFill>
            <a:round/>
            <a:headEnd/>
            <a:tailEnd type="arrow" w="sm" len="lg"/>
          </a:ln>
        </p:spPr>
        <p:txBody>
          <a:bodyPr/>
          <a:lstStyle/>
          <a:p>
            <a:pPr>
              <a:buNone/>
            </a:pPr>
            <a:endParaRPr lang="en-US" sz="1000" baseline="0"/>
          </a:p>
        </p:txBody>
      </p:sp>
      <p:sp>
        <p:nvSpPr>
          <p:cNvPr id="11" name="Rounded Rectangle 10"/>
          <p:cNvSpPr/>
          <p:nvPr/>
        </p:nvSpPr>
        <p:spPr bwMode="auto">
          <a:xfrm>
            <a:off x="2192725" y="3036929"/>
            <a:ext cx="365130"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12" name="Rounded Rectangle 11"/>
          <p:cNvSpPr/>
          <p:nvPr/>
        </p:nvSpPr>
        <p:spPr bwMode="auto">
          <a:xfrm>
            <a:off x="1645031" y="3036929"/>
            <a:ext cx="401643"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14" name="Rounded Rectangle 9"/>
          <p:cNvSpPr>
            <a:spLocks noChangeArrowheads="1"/>
          </p:cNvSpPr>
          <p:nvPr/>
        </p:nvSpPr>
        <p:spPr bwMode="auto">
          <a:xfrm>
            <a:off x="2849984" y="2343197"/>
            <a:ext cx="1022350" cy="511175"/>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buNone/>
            </a:pPr>
            <a:r>
              <a:rPr lang="en-AU" sz="1000" baseline="0">
                <a:solidFill>
                  <a:srgbClr val="FFFF00"/>
                </a:solidFill>
                <a:latin typeface="Calibri" pitchFamily="34" charset="0"/>
              </a:rPr>
              <a:t>Analysis meetings</a:t>
            </a:r>
          </a:p>
        </p:txBody>
      </p:sp>
      <p:sp>
        <p:nvSpPr>
          <p:cNvPr id="16" name="Rounded Rectangle 12"/>
          <p:cNvSpPr>
            <a:spLocks noChangeArrowheads="1"/>
          </p:cNvSpPr>
          <p:nvPr/>
        </p:nvSpPr>
        <p:spPr bwMode="auto">
          <a:xfrm>
            <a:off x="1608559" y="2343195"/>
            <a:ext cx="1022350" cy="584200"/>
          </a:xfrm>
          <a:prstGeom prst="roundRect">
            <a:avLst>
              <a:gd name="adj" fmla="val 16667"/>
            </a:avLst>
          </a:prstGeom>
          <a:solidFill>
            <a:schemeClr val="bg1"/>
          </a:solidFill>
          <a:ln w="12700" algn="ctr">
            <a:solidFill>
              <a:srgbClr val="C0C0C0"/>
            </a:solidFill>
            <a:round/>
            <a:headEnd/>
            <a:tailEnd type="arrow" w="sm" len="lg"/>
          </a:ln>
        </p:spPr>
        <p:txBody>
          <a:bodyPr lIns="36000" tIns="36000" rIns="36000" bIns="36000" anchor="ctr"/>
          <a:lstStyle/>
          <a:p>
            <a:pPr>
              <a:buNone/>
            </a:pPr>
            <a:r>
              <a:rPr lang="en-AU" sz="1400" baseline="0">
                <a:solidFill>
                  <a:schemeClr val="tx1"/>
                </a:solidFill>
                <a:latin typeface="Calibri" pitchFamily="34" charset="0"/>
              </a:rPr>
              <a:t>Design</a:t>
            </a:r>
          </a:p>
          <a:p>
            <a:pPr>
              <a:buNone/>
            </a:pPr>
            <a:r>
              <a:rPr lang="en-AU" sz="1400" baseline="0">
                <a:solidFill>
                  <a:schemeClr val="tx1"/>
                </a:solidFill>
                <a:latin typeface="Calibri" pitchFamily="34" charset="0"/>
              </a:rPr>
              <a:t>discussions</a:t>
            </a:r>
          </a:p>
        </p:txBody>
      </p:sp>
      <p:sp>
        <p:nvSpPr>
          <p:cNvPr id="17" name="Rounded Rectangle 14"/>
          <p:cNvSpPr>
            <a:spLocks noChangeArrowheads="1"/>
          </p:cNvSpPr>
          <p:nvPr/>
        </p:nvSpPr>
        <p:spPr bwMode="auto">
          <a:xfrm>
            <a:off x="7779172" y="3402058"/>
            <a:ext cx="1058863" cy="1204912"/>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buNone/>
            </a:pPr>
            <a:r>
              <a:rPr lang="en-AU" sz="1000" baseline="0" dirty="0">
                <a:solidFill>
                  <a:srgbClr val="FFFF00"/>
                </a:solidFill>
                <a:latin typeface="Calibri" pitchFamily="34" charset="0"/>
              </a:rPr>
              <a:t>Showcase</a:t>
            </a:r>
          </a:p>
          <a:p>
            <a:pPr algn="ctr">
              <a:buNone/>
            </a:pPr>
            <a:endParaRPr lang="en-AU" sz="1000" baseline="0" dirty="0">
              <a:solidFill>
                <a:srgbClr val="FFFF00"/>
              </a:solidFill>
              <a:latin typeface="Calibri" pitchFamily="34" charset="0"/>
            </a:endParaRPr>
          </a:p>
          <a:p>
            <a:pPr algn="ctr">
              <a:buNone/>
            </a:pPr>
            <a:r>
              <a:rPr lang="en-AU" sz="1000" baseline="0" dirty="0">
                <a:solidFill>
                  <a:srgbClr val="FFFF00"/>
                </a:solidFill>
                <a:latin typeface="Calibri" pitchFamily="34" charset="0"/>
              </a:rPr>
              <a:t>Retrospective</a:t>
            </a:r>
          </a:p>
        </p:txBody>
      </p:sp>
      <p:sp>
        <p:nvSpPr>
          <p:cNvPr id="18" name="Rounded Rectangle 17"/>
          <p:cNvSpPr>
            <a:spLocks noChangeArrowheads="1"/>
          </p:cNvSpPr>
          <p:nvPr/>
        </p:nvSpPr>
        <p:spPr bwMode="auto">
          <a:xfrm>
            <a:off x="323528" y="2348880"/>
            <a:ext cx="1022350" cy="504056"/>
          </a:xfrm>
          <a:prstGeom prst="roundRect">
            <a:avLst>
              <a:gd name="adj" fmla="val 16667"/>
            </a:avLst>
          </a:prstGeom>
          <a:solidFill>
            <a:schemeClr val="accent5"/>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400" baseline="0" dirty="0">
                <a:latin typeface="Calibri" pitchFamily="34" charset="0"/>
              </a:rPr>
              <a:t>Iteration</a:t>
            </a:r>
          </a:p>
          <a:p>
            <a:pPr algn="ctr">
              <a:spcBef>
                <a:spcPct val="0"/>
              </a:spcBef>
              <a:buNone/>
            </a:pPr>
            <a:r>
              <a:rPr lang="en-AU" sz="1400" dirty="0" err="1" smtClean="0">
                <a:latin typeface="Calibri" pitchFamily="34" charset="0"/>
              </a:rPr>
              <a:t>Kickoff</a:t>
            </a:r>
            <a:endParaRPr lang="en-AU" sz="1400" baseline="0" dirty="0">
              <a:latin typeface="Calibri" pitchFamily="34" charset="0"/>
            </a:endParaRPr>
          </a:p>
          <a:p>
            <a:pPr algn="ctr">
              <a:spcBef>
                <a:spcPct val="0"/>
              </a:spcBef>
              <a:buNone/>
            </a:pPr>
            <a:endParaRPr lang="en-AU" sz="1400" baseline="0" dirty="0">
              <a:latin typeface="Calibri" pitchFamily="34" charset="0"/>
            </a:endParaRPr>
          </a:p>
        </p:txBody>
      </p:sp>
      <p:sp>
        <p:nvSpPr>
          <p:cNvPr id="19" name="Rounded Rectangle 23"/>
          <p:cNvSpPr>
            <a:spLocks noChangeArrowheads="1"/>
          </p:cNvSpPr>
          <p:nvPr/>
        </p:nvSpPr>
        <p:spPr bwMode="auto">
          <a:xfrm>
            <a:off x="1608559"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0" name="Rounded Rectangle 24"/>
          <p:cNvSpPr>
            <a:spLocks noChangeArrowheads="1"/>
          </p:cNvSpPr>
          <p:nvPr/>
        </p:nvSpPr>
        <p:spPr bwMode="auto">
          <a:xfrm>
            <a:off x="2849984"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1" name="Rounded Rectangle 25"/>
          <p:cNvSpPr>
            <a:spLocks noChangeArrowheads="1"/>
          </p:cNvSpPr>
          <p:nvPr/>
        </p:nvSpPr>
        <p:spPr bwMode="auto">
          <a:xfrm>
            <a:off x="4054896"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2" name="Rounded Rectangle 26"/>
          <p:cNvSpPr>
            <a:spLocks noChangeArrowheads="1"/>
          </p:cNvSpPr>
          <p:nvPr/>
        </p:nvSpPr>
        <p:spPr bwMode="auto">
          <a:xfrm>
            <a:off x="5259809"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a:solidFill>
                  <a:srgbClr val="FFFF00"/>
                </a:solidFill>
                <a:latin typeface="Calibri" pitchFamily="34" charset="0"/>
              </a:rPr>
              <a:t>Stand-up</a:t>
            </a:r>
          </a:p>
        </p:txBody>
      </p:sp>
      <p:sp>
        <p:nvSpPr>
          <p:cNvPr id="23" name="Rounded Rectangle 27"/>
          <p:cNvSpPr>
            <a:spLocks noChangeArrowheads="1"/>
          </p:cNvSpPr>
          <p:nvPr/>
        </p:nvSpPr>
        <p:spPr bwMode="auto">
          <a:xfrm>
            <a:off x="6537746"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dirty="0">
                <a:solidFill>
                  <a:srgbClr val="FFFF00"/>
                </a:solidFill>
                <a:latin typeface="Calibri" pitchFamily="34" charset="0"/>
              </a:rPr>
              <a:t>Stand-up</a:t>
            </a:r>
          </a:p>
        </p:txBody>
      </p:sp>
      <p:sp>
        <p:nvSpPr>
          <p:cNvPr id="24" name="Rounded Rectangle 29"/>
          <p:cNvSpPr>
            <a:spLocks noChangeArrowheads="1"/>
          </p:cNvSpPr>
          <p:nvPr/>
        </p:nvSpPr>
        <p:spPr bwMode="auto">
          <a:xfrm>
            <a:off x="7779171" y="197807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dirty="0">
                <a:solidFill>
                  <a:srgbClr val="FFFF00"/>
                </a:solidFill>
                <a:latin typeface="Calibri" pitchFamily="34" charset="0"/>
              </a:rPr>
              <a:t>Stand-up</a:t>
            </a:r>
          </a:p>
        </p:txBody>
      </p:sp>
      <p:sp>
        <p:nvSpPr>
          <p:cNvPr id="25" name="Rounded Rectangle 30"/>
          <p:cNvSpPr>
            <a:spLocks noChangeArrowheads="1"/>
          </p:cNvSpPr>
          <p:nvPr/>
        </p:nvSpPr>
        <p:spPr bwMode="auto">
          <a:xfrm>
            <a:off x="323528" y="1988840"/>
            <a:ext cx="1022350" cy="292100"/>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000" baseline="0" dirty="0" smtClean="0">
                <a:solidFill>
                  <a:srgbClr val="FFFF00"/>
                </a:solidFill>
                <a:latin typeface="Calibri" pitchFamily="34" charset="0"/>
              </a:rPr>
              <a:t>Stand-up</a:t>
            </a:r>
          </a:p>
        </p:txBody>
      </p:sp>
      <p:sp>
        <p:nvSpPr>
          <p:cNvPr id="27" name="Rounded Rectangle 34"/>
          <p:cNvSpPr>
            <a:spLocks noChangeArrowheads="1"/>
          </p:cNvSpPr>
          <p:nvPr/>
        </p:nvSpPr>
        <p:spPr bwMode="auto">
          <a:xfrm>
            <a:off x="5259810" y="2343182"/>
            <a:ext cx="985837" cy="511175"/>
          </a:xfrm>
          <a:prstGeom prst="roundRect">
            <a:avLst>
              <a:gd name="adj" fmla="val 16667"/>
            </a:avLst>
          </a:prstGeom>
          <a:solidFill>
            <a:schemeClr val="accent4"/>
          </a:solidFill>
          <a:ln w="12700" algn="ctr">
            <a:solidFill>
              <a:srgbClr val="C0C0C0"/>
            </a:solidFill>
            <a:round/>
            <a:headEnd/>
            <a:tailEnd type="arrow" w="sm" len="lg"/>
          </a:ln>
        </p:spPr>
        <p:txBody>
          <a:bodyPr lIns="36000" tIns="36000" rIns="36000" bIns="36000" anchor="ctr"/>
          <a:lstStyle/>
          <a:p>
            <a:pPr algn="ctr">
              <a:buNone/>
            </a:pPr>
            <a:r>
              <a:rPr lang="en-AU" sz="1000" baseline="0" dirty="0">
                <a:solidFill>
                  <a:srgbClr val="FFFF00"/>
                </a:solidFill>
                <a:latin typeface="Calibri" pitchFamily="34" charset="0"/>
              </a:rPr>
              <a:t>Analysis meetings</a:t>
            </a:r>
          </a:p>
        </p:txBody>
      </p:sp>
      <p:sp>
        <p:nvSpPr>
          <p:cNvPr id="28" name="Rounded Rectangle 35"/>
          <p:cNvSpPr>
            <a:spLocks noChangeArrowheads="1"/>
          </p:cNvSpPr>
          <p:nvPr/>
        </p:nvSpPr>
        <p:spPr bwMode="auto">
          <a:xfrm>
            <a:off x="6537746" y="2343197"/>
            <a:ext cx="1022350" cy="584200"/>
          </a:xfrm>
          <a:prstGeom prst="roundRect">
            <a:avLst>
              <a:gd name="adj" fmla="val 16667"/>
            </a:avLst>
          </a:prstGeom>
          <a:solidFill>
            <a:schemeClr val="bg1"/>
          </a:solidFill>
          <a:ln w="12700" algn="ctr">
            <a:solidFill>
              <a:srgbClr val="C0C0C0"/>
            </a:solidFill>
            <a:round/>
            <a:headEnd/>
            <a:tailEnd type="arrow" w="sm" len="lg"/>
          </a:ln>
        </p:spPr>
        <p:txBody>
          <a:bodyPr lIns="36000" tIns="36000" rIns="36000" bIns="36000" anchor="ctr"/>
          <a:lstStyle/>
          <a:p>
            <a:pPr>
              <a:buNone/>
            </a:pPr>
            <a:r>
              <a:rPr lang="en-AU" sz="1400" baseline="0" dirty="0">
                <a:solidFill>
                  <a:schemeClr val="tx1"/>
                </a:solidFill>
                <a:latin typeface="Calibri" pitchFamily="34" charset="0"/>
              </a:rPr>
              <a:t>Design</a:t>
            </a:r>
          </a:p>
          <a:p>
            <a:pPr>
              <a:buNone/>
            </a:pPr>
            <a:r>
              <a:rPr lang="en-AU" sz="1400" baseline="0" dirty="0">
                <a:solidFill>
                  <a:schemeClr val="tx1"/>
                </a:solidFill>
                <a:latin typeface="Calibri" pitchFamily="34" charset="0"/>
              </a:rPr>
              <a:t>discussions</a:t>
            </a:r>
          </a:p>
        </p:txBody>
      </p:sp>
      <p:sp>
        <p:nvSpPr>
          <p:cNvPr id="29" name="Rounded Rectangle 28"/>
          <p:cNvSpPr/>
          <p:nvPr/>
        </p:nvSpPr>
        <p:spPr bwMode="auto">
          <a:xfrm>
            <a:off x="3434167" y="3036929"/>
            <a:ext cx="365130"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0" name="Rounded Rectangle 29"/>
          <p:cNvSpPr/>
          <p:nvPr/>
        </p:nvSpPr>
        <p:spPr bwMode="auto">
          <a:xfrm>
            <a:off x="2886473" y="3036929"/>
            <a:ext cx="401643"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1" name="Rounded Rectangle 30"/>
          <p:cNvSpPr/>
          <p:nvPr/>
        </p:nvSpPr>
        <p:spPr bwMode="auto">
          <a:xfrm>
            <a:off x="4675608" y="2343182"/>
            <a:ext cx="328617" cy="226380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2" name="Rounded Rectangle 31"/>
          <p:cNvSpPr/>
          <p:nvPr/>
        </p:nvSpPr>
        <p:spPr bwMode="auto">
          <a:xfrm>
            <a:off x="4131566" y="2343182"/>
            <a:ext cx="361479" cy="226380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3" name="Rounded Rectangle 32"/>
          <p:cNvSpPr/>
          <p:nvPr/>
        </p:nvSpPr>
        <p:spPr bwMode="auto">
          <a:xfrm>
            <a:off x="5844025" y="3036930"/>
            <a:ext cx="365130" cy="1570060"/>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4" name="Rounded Rectangle 33"/>
          <p:cNvSpPr/>
          <p:nvPr/>
        </p:nvSpPr>
        <p:spPr bwMode="auto">
          <a:xfrm>
            <a:off x="5296331" y="3036930"/>
            <a:ext cx="401643" cy="1570060"/>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5" name="Rounded Rectangle 34"/>
          <p:cNvSpPr/>
          <p:nvPr/>
        </p:nvSpPr>
        <p:spPr bwMode="auto">
          <a:xfrm>
            <a:off x="7181045" y="3036930"/>
            <a:ext cx="328617" cy="1570061"/>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36" name="Rounded Rectangle 35"/>
          <p:cNvSpPr/>
          <p:nvPr/>
        </p:nvSpPr>
        <p:spPr bwMode="auto">
          <a:xfrm>
            <a:off x="6574286" y="3036929"/>
            <a:ext cx="361479" cy="1570061"/>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37" name="Rounded Rectangle 46"/>
          <p:cNvSpPr>
            <a:spLocks noChangeArrowheads="1"/>
          </p:cNvSpPr>
          <p:nvPr/>
        </p:nvSpPr>
        <p:spPr bwMode="auto">
          <a:xfrm>
            <a:off x="7779171" y="2379710"/>
            <a:ext cx="1022350" cy="803275"/>
          </a:xfrm>
          <a:prstGeom prst="roundRect">
            <a:avLst>
              <a:gd name="adj" fmla="val 16667"/>
            </a:avLst>
          </a:prstGeom>
          <a:solidFill>
            <a:schemeClr val="bg1"/>
          </a:solidFill>
          <a:ln w="12700" algn="ctr">
            <a:solidFill>
              <a:srgbClr val="C0C0C0"/>
            </a:solidFill>
            <a:round/>
            <a:headEnd/>
            <a:tailEnd type="arrow" w="sm" len="lg"/>
          </a:ln>
        </p:spPr>
        <p:txBody>
          <a:bodyPr lIns="36000" tIns="36000" rIns="36000" bIns="36000" anchor="ctr"/>
          <a:lstStyle/>
          <a:p>
            <a:pPr>
              <a:buNone/>
            </a:pPr>
            <a:r>
              <a:rPr lang="en-AU" sz="1400" baseline="0">
                <a:solidFill>
                  <a:schemeClr val="tx1"/>
                </a:solidFill>
                <a:latin typeface="Calibri" pitchFamily="34" charset="0"/>
              </a:rPr>
              <a:t>Showcase</a:t>
            </a:r>
          </a:p>
          <a:p>
            <a:pPr>
              <a:buNone/>
            </a:pPr>
            <a:r>
              <a:rPr lang="en-AU" sz="1400" baseline="0">
                <a:solidFill>
                  <a:schemeClr val="tx1"/>
                </a:solidFill>
                <a:latin typeface="Calibri" pitchFamily="34" charset="0"/>
              </a:rPr>
              <a:t>Prep</a:t>
            </a:r>
          </a:p>
        </p:txBody>
      </p:sp>
      <p:cxnSp>
        <p:nvCxnSpPr>
          <p:cNvPr id="38" name="Straight Arrow Connector 50"/>
          <p:cNvCxnSpPr>
            <a:cxnSpLocks noChangeShapeType="1"/>
          </p:cNvCxnSpPr>
          <p:nvPr/>
        </p:nvCxnSpPr>
        <p:spPr bwMode="auto">
          <a:xfrm>
            <a:off x="221084" y="1576435"/>
            <a:ext cx="3833812" cy="1587"/>
          </a:xfrm>
          <a:prstGeom prst="straightConnector1">
            <a:avLst/>
          </a:prstGeom>
          <a:noFill/>
          <a:ln w="12700" algn="ctr">
            <a:solidFill>
              <a:srgbClr val="C0C0C0"/>
            </a:solidFill>
            <a:round/>
            <a:headEnd/>
            <a:tailEnd type="arrow" w="med" len="med"/>
          </a:ln>
        </p:spPr>
      </p:cxnSp>
      <p:cxnSp>
        <p:nvCxnSpPr>
          <p:cNvPr id="39" name="Straight Arrow Connector 52"/>
          <p:cNvCxnSpPr>
            <a:cxnSpLocks noChangeShapeType="1"/>
          </p:cNvCxnSpPr>
          <p:nvPr/>
        </p:nvCxnSpPr>
        <p:spPr bwMode="auto">
          <a:xfrm>
            <a:off x="5405860" y="1576435"/>
            <a:ext cx="3468687" cy="1587"/>
          </a:xfrm>
          <a:prstGeom prst="straightConnector1">
            <a:avLst/>
          </a:prstGeom>
          <a:noFill/>
          <a:ln w="12700" algn="ctr">
            <a:solidFill>
              <a:srgbClr val="C0C0C0"/>
            </a:solidFill>
            <a:round/>
            <a:headEnd/>
            <a:tailEnd type="arrow" w="med" len="med"/>
          </a:ln>
        </p:spPr>
      </p:cxnSp>
      <p:sp>
        <p:nvSpPr>
          <p:cNvPr id="40" name="TextBox 54"/>
          <p:cNvSpPr txBox="1">
            <a:spLocks noChangeArrowheads="1"/>
          </p:cNvSpPr>
          <p:nvPr/>
        </p:nvSpPr>
        <p:spPr bwMode="auto">
          <a:xfrm>
            <a:off x="732259" y="1138283"/>
            <a:ext cx="7996237" cy="400050"/>
          </a:xfrm>
          <a:prstGeom prst="rect">
            <a:avLst/>
          </a:prstGeom>
          <a:noFill/>
          <a:ln w="9525">
            <a:noFill/>
            <a:miter lim="800000"/>
            <a:headEnd/>
            <a:tailEnd/>
          </a:ln>
        </p:spPr>
        <p:txBody>
          <a:bodyPr>
            <a:spAutoFit/>
          </a:bodyPr>
          <a:lstStyle/>
          <a:p>
            <a:pPr>
              <a:buNone/>
              <a:tabLst>
                <a:tab pos="3429000" algn="l"/>
                <a:tab pos="5486400" algn="l"/>
              </a:tabLst>
            </a:pPr>
            <a:r>
              <a:rPr lang="en-AU" sz="2000" baseline="0" dirty="0">
                <a:solidFill>
                  <a:schemeClr val="tx1"/>
                </a:solidFill>
                <a:latin typeface="Calibri" pitchFamily="34" charset="0"/>
              </a:rPr>
              <a:t>Week 1</a:t>
            </a:r>
            <a:r>
              <a:rPr lang="en-AU" sz="2000" baseline="0" dirty="0" smtClean="0">
                <a:solidFill>
                  <a:schemeClr val="tx1"/>
                </a:solidFill>
                <a:latin typeface="Calibri" pitchFamily="34" charset="0"/>
              </a:rPr>
              <a:t> 	…	Week </a:t>
            </a:r>
            <a:r>
              <a:rPr lang="en-AU" sz="2000" baseline="0" dirty="0">
                <a:solidFill>
                  <a:schemeClr val="tx1"/>
                </a:solidFill>
                <a:latin typeface="Calibri" pitchFamily="34" charset="0"/>
              </a:rPr>
              <a:t>2</a:t>
            </a:r>
            <a:endParaRPr lang="en-AU" sz="2000" dirty="0">
              <a:solidFill>
                <a:schemeClr val="tx1"/>
              </a:solidFill>
              <a:latin typeface="Calibri" pitchFamily="34" charset="0"/>
            </a:endParaRPr>
          </a:p>
        </p:txBody>
      </p:sp>
      <p:sp>
        <p:nvSpPr>
          <p:cNvPr id="41" name="TextBox 40"/>
          <p:cNvSpPr txBox="1"/>
          <p:nvPr/>
        </p:nvSpPr>
        <p:spPr>
          <a:xfrm>
            <a:off x="257596" y="5510113"/>
            <a:ext cx="1131888"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Wednesday</a:t>
            </a:r>
            <a:endParaRPr lang="en-AU" sz="1800" dirty="0">
              <a:solidFill>
                <a:schemeClr val="accent3">
                  <a:lumMod val="65000"/>
                </a:schemeClr>
              </a:solidFill>
              <a:latin typeface="Calibri" pitchFamily="34" charset="0"/>
            </a:endParaRPr>
          </a:p>
        </p:txBody>
      </p:sp>
      <p:sp>
        <p:nvSpPr>
          <p:cNvPr id="42" name="TextBox 41"/>
          <p:cNvSpPr txBox="1"/>
          <p:nvPr/>
        </p:nvSpPr>
        <p:spPr>
          <a:xfrm>
            <a:off x="1535535" y="5510113"/>
            <a:ext cx="1131887"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Thursday</a:t>
            </a:r>
            <a:endParaRPr lang="en-AU" sz="1800" dirty="0">
              <a:solidFill>
                <a:schemeClr val="accent3">
                  <a:lumMod val="65000"/>
                </a:schemeClr>
              </a:solidFill>
              <a:latin typeface="Calibri" pitchFamily="34" charset="0"/>
            </a:endParaRPr>
          </a:p>
        </p:txBody>
      </p:sp>
      <p:sp>
        <p:nvSpPr>
          <p:cNvPr id="43" name="TextBox 42"/>
          <p:cNvSpPr txBox="1"/>
          <p:nvPr/>
        </p:nvSpPr>
        <p:spPr>
          <a:xfrm>
            <a:off x="2813471" y="5510113"/>
            <a:ext cx="1131888"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Friday</a:t>
            </a:r>
            <a:endParaRPr lang="en-AU" sz="1800" dirty="0">
              <a:solidFill>
                <a:schemeClr val="accent3">
                  <a:lumMod val="65000"/>
                </a:schemeClr>
              </a:solidFill>
              <a:latin typeface="Calibri" pitchFamily="34" charset="0"/>
            </a:endParaRPr>
          </a:p>
        </p:txBody>
      </p:sp>
      <p:sp>
        <p:nvSpPr>
          <p:cNvPr id="44" name="TextBox 43"/>
          <p:cNvSpPr txBox="1"/>
          <p:nvPr/>
        </p:nvSpPr>
        <p:spPr>
          <a:xfrm>
            <a:off x="4018385" y="5510113"/>
            <a:ext cx="1131887" cy="511175"/>
          </a:xfrm>
          <a:prstGeom prst="rect">
            <a:avLst/>
          </a:prstGeom>
          <a:noFill/>
        </p:spPr>
        <p:txBody>
          <a:bodyPr lIns="0" tIns="0" rIns="0" bIns="0"/>
          <a:lstStyle/>
          <a:p>
            <a:pPr>
              <a:spcBef>
                <a:spcPts val="0"/>
              </a:spcBef>
              <a:buNone/>
              <a:defRPr/>
            </a:pPr>
            <a:r>
              <a:rPr lang="en-AU" sz="1800" dirty="0">
                <a:solidFill>
                  <a:schemeClr val="accent3">
                    <a:lumMod val="65000"/>
                  </a:schemeClr>
                </a:solidFill>
                <a:latin typeface="Calibri" pitchFamily="34" charset="0"/>
              </a:rPr>
              <a:t>…</a:t>
            </a:r>
          </a:p>
        </p:txBody>
      </p:sp>
      <p:sp>
        <p:nvSpPr>
          <p:cNvPr id="45" name="TextBox 44"/>
          <p:cNvSpPr txBox="1"/>
          <p:nvPr/>
        </p:nvSpPr>
        <p:spPr>
          <a:xfrm>
            <a:off x="5259810" y="5510113"/>
            <a:ext cx="1131887"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Friday</a:t>
            </a:r>
            <a:endParaRPr lang="en-AU" sz="1800" dirty="0">
              <a:solidFill>
                <a:schemeClr val="accent3">
                  <a:lumMod val="65000"/>
                </a:schemeClr>
              </a:solidFill>
              <a:latin typeface="Calibri" pitchFamily="34" charset="0"/>
            </a:endParaRPr>
          </a:p>
        </p:txBody>
      </p:sp>
      <p:sp>
        <p:nvSpPr>
          <p:cNvPr id="46" name="TextBox 45"/>
          <p:cNvSpPr txBox="1"/>
          <p:nvPr/>
        </p:nvSpPr>
        <p:spPr>
          <a:xfrm>
            <a:off x="6537746" y="5510113"/>
            <a:ext cx="1131888"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Monday</a:t>
            </a:r>
            <a:endParaRPr lang="en-AU" sz="1800" dirty="0">
              <a:solidFill>
                <a:schemeClr val="accent3">
                  <a:lumMod val="65000"/>
                </a:schemeClr>
              </a:solidFill>
              <a:latin typeface="Calibri" pitchFamily="34" charset="0"/>
            </a:endParaRPr>
          </a:p>
        </p:txBody>
      </p:sp>
      <p:sp>
        <p:nvSpPr>
          <p:cNvPr id="47" name="TextBox 46"/>
          <p:cNvSpPr txBox="1"/>
          <p:nvPr/>
        </p:nvSpPr>
        <p:spPr>
          <a:xfrm>
            <a:off x="7742660" y="5510113"/>
            <a:ext cx="1131887" cy="511175"/>
          </a:xfrm>
          <a:prstGeom prst="rect">
            <a:avLst/>
          </a:prstGeom>
          <a:noFill/>
        </p:spPr>
        <p:txBody>
          <a:bodyPr lIns="0" tIns="0" rIns="0" bIns="0"/>
          <a:lstStyle/>
          <a:p>
            <a:pPr>
              <a:spcBef>
                <a:spcPts val="0"/>
              </a:spcBef>
              <a:buNone/>
              <a:defRPr/>
            </a:pPr>
            <a:r>
              <a:rPr lang="en-AU" sz="1800" dirty="0" smtClean="0">
                <a:solidFill>
                  <a:schemeClr val="accent3">
                    <a:lumMod val="65000"/>
                  </a:schemeClr>
                </a:solidFill>
                <a:latin typeface="Calibri" pitchFamily="34" charset="0"/>
              </a:rPr>
              <a:t>Tuesday</a:t>
            </a:r>
            <a:endParaRPr lang="en-AU" sz="1800" dirty="0">
              <a:solidFill>
                <a:schemeClr val="accent3">
                  <a:lumMod val="65000"/>
                </a:schemeClr>
              </a:solidFill>
              <a:latin typeface="Calibri" pitchFamily="34" charset="0"/>
            </a:endParaRPr>
          </a:p>
        </p:txBody>
      </p:sp>
      <p:sp>
        <p:nvSpPr>
          <p:cNvPr id="51" name="TextBox 50"/>
          <p:cNvSpPr txBox="1"/>
          <p:nvPr/>
        </p:nvSpPr>
        <p:spPr>
          <a:xfrm>
            <a:off x="3118432" y="6012577"/>
            <a:ext cx="3162019" cy="584775"/>
          </a:xfrm>
          <a:prstGeom prst="rect">
            <a:avLst/>
          </a:prstGeom>
          <a:noFill/>
        </p:spPr>
        <p:txBody>
          <a:bodyPr wrap="none" rtlCol="0">
            <a:spAutoFit/>
          </a:bodyPr>
          <a:lstStyle/>
          <a:p>
            <a:pPr>
              <a:buNone/>
            </a:pPr>
            <a:r>
              <a:rPr lang="en-US" sz="3200" dirty="0" smtClean="0">
                <a:effectLst>
                  <a:glow rad="228600">
                    <a:schemeClr val="accent1">
                      <a:satMod val="175000"/>
                      <a:alpha val="40000"/>
                    </a:schemeClr>
                  </a:glow>
                </a:effectLst>
              </a:rPr>
              <a:t>What’s missing?</a:t>
            </a:r>
            <a:endParaRPr lang="en-US" sz="3200" dirty="0">
              <a:effectLst>
                <a:glow rad="228600">
                  <a:schemeClr val="accent1">
                    <a:satMod val="175000"/>
                    <a:alpha val="40000"/>
                  </a:schemeClr>
                </a:glow>
              </a:effectLst>
            </a:endParaRPr>
          </a:p>
        </p:txBody>
      </p:sp>
      <p:sp>
        <p:nvSpPr>
          <p:cNvPr id="48" name="Rounded Rectangle 47"/>
          <p:cNvSpPr/>
          <p:nvPr/>
        </p:nvSpPr>
        <p:spPr bwMode="auto">
          <a:xfrm>
            <a:off x="943230" y="3212976"/>
            <a:ext cx="365130"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Analysis</a:t>
            </a:r>
          </a:p>
        </p:txBody>
      </p:sp>
      <p:sp>
        <p:nvSpPr>
          <p:cNvPr id="49" name="Rounded Rectangle 48"/>
          <p:cNvSpPr/>
          <p:nvPr/>
        </p:nvSpPr>
        <p:spPr bwMode="auto">
          <a:xfrm>
            <a:off x="395536" y="3212976"/>
            <a:ext cx="401643" cy="1533546"/>
          </a:xfrm>
          <a:prstGeom prst="roundRect">
            <a:avLst/>
          </a:prstGeom>
          <a:solidFill>
            <a:schemeClr val="bg1"/>
          </a:solidFill>
          <a:ln w="12700" cap="flat" cmpd="sng" algn="ctr">
            <a:solidFill>
              <a:srgbClr val="C0C0C0"/>
            </a:solidFill>
            <a:prstDash val="solid"/>
            <a:round/>
            <a:headEnd type="none" w="med" len="med"/>
            <a:tailEnd type="arrow" w="sm" len="lg"/>
          </a:ln>
          <a:effectLst/>
        </p:spPr>
        <p:txBody>
          <a:bodyPr vert="vert270" lIns="36000" tIns="36000" rIns="36000" bIns="36000" anchor="ctr"/>
          <a:lstStyle/>
          <a:p>
            <a:pPr>
              <a:buNone/>
              <a:defRPr/>
            </a:pPr>
            <a:r>
              <a:rPr lang="en-AU" sz="1400" baseline="0" dirty="0">
                <a:solidFill>
                  <a:schemeClr val="tx1"/>
                </a:solidFill>
                <a:latin typeface="Calibri" pitchFamily="34" charset="0"/>
                <a:cs typeface="Arial" charset="0"/>
              </a:rPr>
              <a:t>Development</a:t>
            </a:r>
          </a:p>
        </p:txBody>
      </p:sp>
      <p:sp>
        <p:nvSpPr>
          <p:cNvPr id="53" name="Rounded Rectangle 52"/>
          <p:cNvSpPr>
            <a:spLocks noChangeArrowheads="1"/>
          </p:cNvSpPr>
          <p:nvPr/>
        </p:nvSpPr>
        <p:spPr bwMode="auto">
          <a:xfrm>
            <a:off x="1619672" y="4797152"/>
            <a:ext cx="5904656" cy="504056"/>
          </a:xfrm>
          <a:prstGeom prst="roundRect">
            <a:avLst>
              <a:gd name="adj" fmla="val 16667"/>
            </a:avLst>
          </a:prstGeom>
          <a:solidFill>
            <a:schemeClr val="accent5"/>
          </a:solidFill>
          <a:ln w="12700" algn="ctr">
            <a:solidFill>
              <a:srgbClr val="C0C0C0"/>
            </a:solidFill>
            <a:round/>
            <a:headEnd/>
            <a:tailEnd type="arrow" w="sm" len="lg"/>
          </a:ln>
        </p:spPr>
        <p:txBody>
          <a:bodyPr lIns="36000" tIns="36000" rIns="36000" bIns="36000" anchor="ctr"/>
          <a:lstStyle/>
          <a:p>
            <a:pPr algn="ctr">
              <a:spcBef>
                <a:spcPct val="0"/>
              </a:spcBef>
              <a:buNone/>
            </a:pPr>
            <a:r>
              <a:rPr lang="en-AU" sz="1400" baseline="0" dirty="0">
                <a:latin typeface="Calibri" pitchFamily="34" charset="0"/>
              </a:rPr>
              <a:t>Iteration</a:t>
            </a:r>
          </a:p>
          <a:p>
            <a:pPr algn="ctr">
              <a:spcBef>
                <a:spcPct val="0"/>
              </a:spcBef>
              <a:buNone/>
            </a:pPr>
            <a:r>
              <a:rPr lang="en-AU" sz="1400" dirty="0" smtClean="0">
                <a:latin typeface="Calibri" pitchFamily="34" charset="0"/>
              </a:rPr>
              <a:t>Planning</a:t>
            </a:r>
            <a:endParaRPr lang="en-AU" sz="1400" baseline="0" dirty="0">
              <a:latin typeface="Calibri" pitchFamily="34" charset="0"/>
            </a:endParaRPr>
          </a:p>
          <a:p>
            <a:pPr algn="ctr">
              <a:spcBef>
                <a:spcPct val="0"/>
              </a:spcBef>
              <a:buNone/>
            </a:pPr>
            <a:endParaRPr lang="en-AU" sz="1400" baseline="0" dirty="0">
              <a:latin typeface="Calibri" pitchFamily="34" charset="0"/>
            </a:endParaRPr>
          </a:p>
        </p:txBody>
      </p:sp>
    </p:spTree>
    <p:extLst>
      <p:ext uri="{BB962C8B-B14F-4D97-AF65-F5344CB8AC3E}">
        <p14:creationId xmlns:p14="http://schemas.microsoft.com/office/powerpoint/2010/main" val="13861955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012 Studios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 Studios .thmx</Template>
  <TotalTime>17208</TotalTime>
  <Words>21815</Words>
  <Application>Microsoft Macintosh PowerPoint</Application>
  <PresentationFormat>On-screen Show (4:3)</PresentationFormat>
  <Paragraphs>1861</Paragraphs>
  <Slides>115</Slides>
  <Notes>95</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2012 Studios </vt:lpstr>
      <vt:lpstr>Planning and Managing the Project</vt:lpstr>
      <vt:lpstr>Module Objectives</vt:lpstr>
      <vt:lpstr>Collecting Stories</vt:lpstr>
      <vt:lpstr>User Stories</vt:lpstr>
      <vt:lpstr>User Stories</vt:lpstr>
      <vt:lpstr>Parts of a Story</vt:lpstr>
      <vt:lpstr>Parts of a Story</vt:lpstr>
      <vt:lpstr>User Story Template</vt:lpstr>
      <vt:lpstr>Acceptance Criteria</vt:lpstr>
      <vt:lpstr>Acceptance Criteria</vt:lpstr>
      <vt:lpstr>Roles</vt:lpstr>
      <vt:lpstr>Personas</vt:lpstr>
      <vt:lpstr>Personas</vt:lpstr>
      <vt:lpstr>Why Roles AND Personas?</vt:lpstr>
      <vt:lpstr>Scenarios</vt:lpstr>
      <vt:lpstr>Use Cases to Scenarios</vt:lpstr>
      <vt:lpstr>Low-Fi Prototyping</vt:lpstr>
      <vt:lpstr>Low-Fi Prototyping</vt:lpstr>
      <vt:lpstr>Storyboarding</vt:lpstr>
      <vt:lpstr>Contextual Design &amp; Contextual Inquiry</vt:lpstr>
      <vt:lpstr>Contextual Design &amp; Contextual Inquiry</vt:lpstr>
      <vt:lpstr>In Summary</vt:lpstr>
      <vt:lpstr>Estimating Stories</vt:lpstr>
      <vt:lpstr>Estimating the Effort</vt:lpstr>
      <vt:lpstr>Accuracy and Precision</vt:lpstr>
      <vt:lpstr>Accuracy and Precision</vt:lpstr>
      <vt:lpstr>PowerPoint Presentation</vt:lpstr>
      <vt:lpstr>PowerPoint Presentation</vt:lpstr>
      <vt:lpstr>Estimating as a group</vt:lpstr>
      <vt:lpstr>Estimating as a group</vt:lpstr>
      <vt:lpstr>Estimating as a group</vt:lpstr>
      <vt:lpstr>Estimating as a group</vt:lpstr>
      <vt:lpstr>Estimating as a group</vt:lpstr>
      <vt:lpstr>Agile Estimation: Planning Poker </vt:lpstr>
      <vt:lpstr>Agile Estimation: Planning Poker </vt:lpstr>
      <vt:lpstr>Agile Estimation: Planning Poker </vt:lpstr>
      <vt:lpstr>Agile Estimation: Planning Poker </vt:lpstr>
      <vt:lpstr>Agile Estimation: Planning Poker </vt:lpstr>
      <vt:lpstr>Agile Estimation: Planning Poker </vt:lpstr>
      <vt:lpstr>Thrown Estimates</vt:lpstr>
      <vt:lpstr>Agile Estimation: Thrown Estimates</vt:lpstr>
      <vt:lpstr>Agile Estimation: Thrown Estimates</vt:lpstr>
      <vt:lpstr>Agile Estimation: Thrown Estimates</vt:lpstr>
      <vt:lpstr>Agile Estimation: Thrown Estimates</vt:lpstr>
      <vt:lpstr>Relative Sizing</vt:lpstr>
      <vt:lpstr>PowerPoint Presentation</vt:lpstr>
      <vt:lpstr>PowerPoint Presentation</vt:lpstr>
      <vt:lpstr>Relative Sizing Tips</vt:lpstr>
      <vt:lpstr>Relative Sizing Stories</vt:lpstr>
      <vt:lpstr>Estimation Approaches</vt:lpstr>
      <vt:lpstr>Story Points</vt:lpstr>
      <vt:lpstr>Time-Based Estimation</vt:lpstr>
      <vt:lpstr>Time-Based Estimation</vt:lpstr>
      <vt:lpstr>Ideal Time</vt:lpstr>
      <vt:lpstr>Granularity of Estimation</vt:lpstr>
      <vt:lpstr>PowerPoint Presentation</vt:lpstr>
      <vt:lpstr>In Summary</vt:lpstr>
      <vt:lpstr>Release Planning</vt:lpstr>
      <vt:lpstr>Why plan?</vt:lpstr>
      <vt:lpstr>Questions To Be Answered</vt:lpstr>
      <vt:lpstr>Release Success Criteria</vt:lpstr>
      <vt:lpstr>The Release Planning Inputs</vt:lpstr>
      <vt:lpstr>What?</vt:lpstr>
      <vt:lpstr>Initial Story List</vt:lpstr>
      <vt:lpstr>MoSCoW Prioritization</vt:lpstr>
      <vt:lpstr>Identify MLM Totals</vt:lpstr>
      <vt:lpstr>Story Growth Allowance</vt:lpstr>
      <vt:lpstr>Unknown Story Allowance</vt:lpstr>
      <vt:lpstr>Primary variables in developing a base release plan</vt:lpstr>
      <vt:lpstr>Span Planning</vt:lpstr>
      <vt:lpstr>How much can we do?</vt:lpstr>
      <vt:lpstr>Velocity</vt:lpstr>
      <vt:lpstr>How to Derive a Planning Velocity</vt:lpstr>
      <vt:lpstr>Velocity Planning Game</vt:lpstr>
      <vt:lpstr>PowerPoint Presentation</vt:lpstr>
      <vt:lpstr>PowerPoint Presentation</vt:lpstr>
      <vt:lpstr>PowerPoint Presentation</vt:lpstr>
      <vt:lpstr>Velocity Planning</vt:lpstr>
      <vt:lpstr>How Many Pairs?</vt:lpstr>
      <vt:lpstr>How long?</vt:lpstr>
      <vt:lpstr>How many iterations?</vt:lpstr>
      <vt:lpstr>Raw Velocity</vt:lpstr>
      <vt:lpstr>Velocity Adjustment - Risk</vt:lpstr>
      <vt:lpstr>Velocity Adjustment – Ramp Up</vt:lpstr>
      <vt:lpstr>Velocity Adjustment – Onboarding</vt:lpstr>
      <vt:lpstr>Velocity Adjustment – Time Off</vt:lpstr>
      <vt:lpstr>Other Adjustments</vt:lpstr>
      <vt:lpstr>Development Duration Range</vt:lpstr>
      <vt:lpstr>Add Non-Dev Time</vt:lpstr>
      <vt:lpstr>Other</vt:lpstr>
      <vt:lpstr>What Are Your Constraints?</vt:lpstr>
      <vt:lpstr>Dependencies</vt:lpstr>
      <vt:lpstr>Cross-Functional Requirements</vt:lpstr>
      <vt:lpstr>PowerPoint Presentation</vt:lpstr>
      <vt:lpstr>In Summary</vt:lpstr>
      <vt:lpstr>Managing the Work</vt:lpstr>
      <vt:lpstr>Four Key Agile Meetings</vt:lpstr>
      <vt:lpstr>The life of a story across iterations</vt:lpstr>
      <vt:lpstr>A sample iteration schedule</vt:lpstr>
      <vt:lpstr>Iterative and Incremental</vt:lpstr>
      <vt:lpstr>Daily Stand-Up</vt:lpstr>
      <vt:lpstr>Team Room: Open Conversations</vt:lpstr>
      <vt:lpstr>Retrospectives</vt:lpstr>
      <vt:lpstr>PowerPoint Presentation</vt:lpstr>
      <vt:lpstr>Cross Team Communication</vt:lpstr>
      <vt:lpstr>Maintaining Visibility and Communications</vt:lpstr>
      <vt:lpstr>Information Radiators</vt:lpstr>
      <vt:lpstr>The Card Wall</vt:lpstr>
      <vt:lpstr>Daily Stand-Up</vt:lpstr>
      <vt:lpstr>Reporting Progress – Burn Down</vt:lpstr>
      <vt:lpstr>Project Burn-Up</vt:lpstr>
      <vt:lpstr>Showcases</vt:lpstr>
      <vt:lpstr>Managing Risks and Issues</vt:lpstr>
      <vt:lpstr>Review</vt:lpstr>
      <vt:lpstr>Questions?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Steven List</dc:creator>
  <cp:keywords/>
  <dc:description/>
  <cp:lastModifiedBy>Patti M</cp:lastModifiedBy>
  <cp:revision>282</cp:revision>
  <dcterms:created xsi:type="dcterms:W3CDTF">2010-11-17T11:33:21Z</dcterms:created>
  <dcterms:modified xsi:type="dcterms:W3CDTF">2012-05-09T14:12:20Z</dcterms:modified>
  <cp:category/>
</cp:coreProperties>
</file>